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9" r:id="rId2"/>
    <p:sldId id="528" r:id="rId3"/>
    <p:sldId id="517" r:id="rId4"/>
    <p:sldId id="557" r:id="rId5"/>
    <p:sldId id="535" r:id="rId6"/>
    <p:sldId id="536" r:id="rId7"/>
    <p:sldId id="537" r:id="rId8"/>
    <p:sldId id="538" r:id="rId9"/>
    <p:sldId id="541" r:id="rId10"/>
    <p:sldId id="539" r:id="rId11"/>
    <p:sldId id="540" r:id="rId12"/>
    <p:sldId id="546" r:id="rId13"/>
    <p:sldId id="552" r:id="rId14"/>
    <p:sldId id="558" r:id="rId15"/>
    <p:sldId id="559" r:id="rId16"/>
    <p:sldId id="560" r:id="rId17"/>
    <p:sldId id="561" r:id="rId18"/>
    <p:sldId id="562" r:id="rId19"/>
    <p:sldId id="518"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3">
          <p15:clr>
            <a:srgbClr val="A4A3A4"/>
          </p15:clr>
        </p15:guide>
        <p15:guide id="2" pos="3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AFA"/>
    <a:srgbClr val="12B29A"/>
    <a:srgbClr val="2B579A"/>
    <a:srgbClr val="6B89B6"/>
    <a:srgbClr val="F0F0F0"/>
    <a:srgbClr val="FA6B00"/>
    <a:srgbClr val="BB2B2A"/>
    <a:srgbClr val="FA6B04"/>
    <a:srgbClr val="FC8604"/>
    <a:srgbClr val="ADCD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21" autoAdjust="0"/>
    <p:restoredTop sz="96429" autoAdjust="0"/>
  </p:normalViewPr>
  <p:slideViewPr>
    <p:cSldViewPr snapToGrid="0">
      <p:cViewPr varScale="1">
        <p:scale>
          <a:sx n="116" d="100"/>
          <a:sy n="116" d="100"/>
        </p:scale>
        <p:origin x="522" y="108"/>
      </p:cViewPr>
      <p:guideLst>
        <p:guide orient="horz" pos="2353"/>
        <p:guide pos="389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jpeg>
</file>

<file path=ppt/media/image3.jpeg>
</file>

<file path=ppt/media/image4.jpe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68CAD2-8B22-420E-A3F9-DAD2C1718937}" type="datetimeFigureOut">
              <a:rPr lang="zh-CN" altLang="en-US" smtClean="0"/>
              <a:t>2018/11/27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62C7C8-7AA6-4A52-BB5E-5955A7103426}" type="slidenum">
              <a:rPr lang="zh-CN" altLang="en-US" smtClean="0"/>
              <a:t>‹#›</a:t>
            </a:fld>
            <a:endParaRPr lang="zh-CN" altLang="en-US"/>
          </a:p>
        </p:txBody>
      </p:sp>
    </p:spTree>
    <p:extLst>
      <p:ext uri="{BB962C8B-B14F-4D97-AF65-F5344CB8AC3E}">
        <p14:creationId xmlns:p14="http://schemas.microsoft.com/office/powerpoint/2010/main" val="958636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62C7C8-7AA6-4A52-BB5E-5955A7103426}" type="slidenum">
              <a:rPr lang="zh-CN" altLang="en-US" smtClean="0"/>
              <a:t>1</a:t>
            </a:fld>
            <a:endParaRPr lang="zh-CN" altLang="en-US"/>
          </a:p>
        </p:txBody>
      </p:sp>
    </p:spTree>
    <p:extLst>
      <p:ext uri="{BB962C8B-B14F-4D97-AF65-F5344CB8AC3E}">
        <p14:creationId xmlns:p14="http://schemas.microsoft.com/office/powerpoint/2010/main" val="161161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2033321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246649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12685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695306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142057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1190847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041319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2418378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607621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83969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62C7C8-7AA6-4A52-BB5E-5955A7103426}" type="slidenum">
              <a:rPr lang="zh-CN" altLang="en-US" smtClean="0"/>
              <a:t>2</a:t>
            </a:fld>
            <a:endParaRPr lang="zh-CN" altLang="en-US"/>
          </a:p>
        </p:txBody>
      </p:sp>
    </p:spTree>
    <p:extLst>
      <p:ext uri="{BB962C8B-B14F-4D97-AF65-F5344CB8AC3E}">
        <p14:creationId xmlns:p14="http://schemas.microsoft.com/office/powerpoint/2010/main" val="359139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555306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987507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507573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276604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12735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591400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640983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60BC5B-2DDC-49E1-88B6-24E0C4B5FF2F}" type="slidenum">
              <a:rPr lang="zh-CN" altLang="en-US" smtClean="0"/>
              <a:t>‹#›</a:t>
            </a:fld>
            <a:endParaRPr lang="zh-CN" altLang="en-US"/>
          </a:p>
        </p:txBody>
      </p:sp>
      <p:sp>
        <p:nvSpPr>
          <p:cNvPr id="6" name="图片占位符 5"/>
          <p:cNvSpPr>
            <a:spLocks noGrp="1"/>
          </p:cNvSpPr>
          <p:nvPr>
            <p:ph type="pic" sz="quarter" idx="13"/>
          </p:nvPr>
        </p:nvSpPr>
        <p:spPr>
          <a:xfrm>
            <a:off x="3581400" y="814109"/>
            <a:ext cx="4049713" cy="4159825"/>
          </a:xfrm>
        </p:spPr>
        <p:txBody>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E9EF88C-B433-42FD-8401-1B914518DF16}" type="datetimeFigureOut">
              <a:rPr lang="zh-CN" altLang="en-US" smtClean="0"/>
              <a:t>2018/11/27</a:t>
            </a:fld>
            <a:endParaRPr lang="zh-CN" altLang="en-US" dirty="0"/>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A160BC5B-2DDC-49E1-88B6-24E0C4B5FF2F}" type="slidenum">
              <a:rPr lang="zh-CN" altLang="en-US" smtClean="0"/>
              <a:t>‹#›</a:t>
            </a:fld>
            <a:endParaRPr lang="zh-CN" altLang="en-US" dirty="0"/>
          </a:p>
        </p:txBody>
      </p:sp>
      <p:sp>
        <p:nvSpPr>
          <p:cNvPr id="6" name="矩形 5"/>
          <p:cNvSpPr/>
          <p:nvPr userDrawn="1"/>
        </p:nvSpPr>
        <p:spPr>
          <a:xfrm>
            <a:off x="711200" y="685800"/>
            <a:ext cx="107696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E9EF88C-B433-42FD-8401-1B914518DF16}" type="datetimeFigureOut">
              <a:rPr lang="zh-CN" altLang="en-US" smtClean="0"/>
              <a:t>2018/11/27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60BC5B-2DDC-49E1-88B6-24E0C4B5FF2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微软雅黑" panose="020B0503020204020204" pitchFamily="34" charset="-122"/>
              </a:defRPr>
            </a:lvl1pPr>
          </a:lstStyle>
          <a:p>
            <a:fld id="{3E9EF88C-B433-42FD-8401-1B914518DF16}" type="datetimeFigureOut">
              <a:rPr lang="zh-CN" altLang="en-US" smtClean="0"/>
              <a:t>2018/11/27</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微软雅黑" panose="020B0503020204020204" pitchFamily="34" charset="-122"/>
              </a:defRPr>
            </a:lvl1pPr>
          </a:lstStyle>
          <a:p>
            <a:fld id="{A160BC5B-2DDC-49E1-88B6-24E0C4B5FF2F}"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hyperlink" Target="http://192.168.212.181:9200/mymayikt/_setting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hyperlink" Target="https://baike.baidu.com/item/PetaByte/5910820" TargetMode="External"/><Relationship Id="rId5" Type="http://schemas.openxmlformats.org/officeDocument/2006/relationships/hyperlink" Target="https://es.xiaoleilu.com/" TargetMode="External"/><Relationship Id="rId4" Type="http://schemas.openxmlformats.org/officeDocument/2006/relationships/hyperlink" Target="https://www.elastic.co/downloads/elasticsearch"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1112"/>
          <p:cNvPicPr>
            <a:picLocks noChangeAspect="1"/>
          </p:cNvPicPr>
          <p:nvPr/>
        </p:nvPicPr>
        <p:blipFill>
          <a:blip r:embed="rId3"/>
          <a:stretch>
            <a:fillRect/>
          </a:stretch>
        </p:blipFill>
        <p:spPr>
          <a:xfrm>
            <a:off x="0" y="-8255"/>
            <a:ext cx="12199620" cy="6862445"/>
          </a:xfrm>
          <a:prstGeom prst="rect">
            <a:avLst/>
          </a:prstGeom>
        </p:spPr>
      </p:pic>
      <p:sp>
        <p:nvSpPr>
          <p:cNvPr id="5" name="椭圆 4"/>
          <p:cNvSpPr/>
          <p:nvPr/>
        </p:nvSpPr>
        <p:spPr>
          <a:xfrm>
            <a:off x="-282" y="5103866"/>
            <a:ext cx="309823" cy="309823"/>
          </a:xfrm>
          <a:prstGeom prst="ellipse">
            <a:avLst/>
          </a:prstGeom>
          <a:solidFill>
            <a:srgbClr val="2B579A"/>
          </a:solidFill>
          <a:ln>
            <a:noFill/>
          </a:ln>
          <a:effectLst>
            <a:outerShdw blurRad="76200" dist="38100" dir="2700000" algn="tl" rotWithShape="0">
              <a:srgbClr val="2B579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661795" y="3068955"/>
            <a:ext cx="8867775" cy="1370965"/>
          </a:xfrm>
          <a:prstGeom prst="rect">
            <a:avLst/>
          </a:prstGeom>
          <a:noFill/>
        </p:spPr>
        <p:txBody>
          <a:bodyPr wrap="square" rtlCol="0">
            <a:spAutoFit/>
          </a:bodyPr>
          <a:lstStyle/>
          <a:p>
            <a:pPr algn="l">
              <a:lnSpc>
                <a:spcPct val="160000"/>
              </a:lnSpc>
            </a:pP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每特教育|蚂蚁课堂Java高端分布式、微服务IT培训。</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r>
            <a:b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b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培训内容:</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分布式、微服务、高可用、高并发、并发编程、JVM、性能调优、真实企业实际项目等。</a:t>
            </a:r>
          </a:p>
          <a:p>
            <a:pPr algn="l">
              <a:lnSpc>
                <a:spcPct val="16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主讲老师:</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97后Java架构师-蚂蚁课堂创始人-余胜军</a:t>
            </a:r>
          </a:p>
        </p:txBody>
      </p:sp>
      <p:sp>
        <p:nvSpPr>
          <p:cNvPr id="25" name="文本框 24"/>
          <p:cNvSpPr txBox="1"/>
          <p:nvPr/>
        </p:nvSpPr>
        <p:spPr>
          <a:xfrm>
            <a:off x="1610995" y="3870325"/>
            <a:ext cx="8867775" cy="1684020"/>
          </a:xfrm>
          <a:prstGeom prst="rect">
            <a:avLst/>
          </a:prstGeom>
          <a:noFill/>
        </p:spPr>
        <p:txBody>
          <a:bodyPr wrap="square" rtlCol="0">
            <a:spAutoFit/>
          </a:bodyPr>
          <a:lstStyle/>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余老师微信号:</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yushengjun644   QQ</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1051546329或者 </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644064779</a:t>
            </a:r>
            <a:endPar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sz="16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官方粉丝群: </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193086273 官方网站</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www.mayikt.com </a:t>
            </a:r>
          </a:p>
          <a:p>
            <a:pPr algn="l">
              <a:lnSpc>
                <a:spcPct val="140000"/>
              </a:lnSpc>
            </a:pP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百度搜索：</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蚂蚁课堂 </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或者腾讯课堂搜索</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每特学院 </a:t>
            </a:r>
            <a:r>
              <a:rPr lang="en-US" altLang="zh-CN" sz="14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p>
        </p:txBody>
      </p:sp>
      <p:sp>
        <p:nvSpPr>
          <p:cNvPr id="3" name="文本框 2"/>
          <p:cNvSpPr txBox="1"/>
          <p:nvPr/>
        </p:nvSpPr>
        <p:spPr>
          <a:xfrm>
            <a:off x="1931670" y="1097280"/>
            <a:ext cx="8867775" cy="583565"/>
          </a:xfrm>
          <a:prstGeom prst="rect">
            <a:avLst/>
          </a:prstGeom>
          <a:noFill/>
        </p:spPr>
        <p:txBody>
          <a:bodyPr wrap="square" rtlCol="0">
            <a:spAutoFit/>
          </a:bodyPr>
          <a:lstStyle/>
          <a:p>
            <a:pPr algn="l">
              <a:lnSpc>
                <a:spcPct val="160000"/>
              </a:lnSpc>
            </a:pPr>
            <a:r>
              <a:rPr lang="en-US" altLang="zh-CN"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sz="2000" b="1" dirty="0">
                <a:solidFill>
                  <a:schemeClr val="tx1">
                    <a:lumMod val="95000"/>
                    <a:lumOff val="5000"/>
                  </a:schemeClr>
                </a:solidFill>
                <a:latin typeface="楷体" panose="02010609060101010101" charset="-122"/>
                <a:ea typeface="楷体" panose="02010609060101010101" charset="-122"/>
                <a:cs typeface="楷体" panose="02010609060101010101" charset="-122"/>
                <a:sym typeface="+mn-ea"/>
              </a:rPr>
              <a:t>  </a:t>
            </a:r>
            <a:endParaRPr lang="zh-CN" altLang="en-US" sz="40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 name="文本框 3"/>
          <p:cNvSpPr txBox="1"/>
          <p:nvPr/>
        </p:nvSpPr>
        <p:spPr>
          <a:xfrm>
            <a:off x="2537254" y="1319415"/>
            <a:ext cx="9032248" cy="1754326"/>
          </a:xfrm>
          <a:prstGeom prst="rect">
            <a:avLst/>
          </a:prstGeom>
          <a:noFill/>
        </p:spPr>
        <p:txBody>
          <a:bodyPr wrap="square" rtlCol="0">
            <a:spAutoFit/>
          </a:bodyPr>
          <a:lstStyle/>
          <a:p>
            <a:pPr>
              <a:lnSpc>
                <a:spcPct val="120000"/>
              </a:lnSpc>
            </a:pPr>
            <a:r>
              <a:rPr lang="zh-CN" altLang="en-US" sz="3600" b="1" dirty="0">
                <a:solidFill>
                  <a:schemeClr val="bg1"/>
                </a:solidFill>
                <a:latin typeface="黑体" panose="02010609060101010101" charset="-122"/>
                <a:ea typeface="黑体" panose="02010609060101010101" charset="-122"/>
                <a:cs typeface="黑体" panose="02010609060101010101" charset="-122"/>
                <a:sym typeface="+mn-ea"/>
              </a:rPr>
              <a:t>大型系统分布式日志采集系统</a:t>
            </a:r>
            <a:r>
              <a:rPr lang="en-US" altLang="zh-CN" sz="3600" b="1" dirty="0">
                <a:solidFill>
                  <a:schemeClr val="bg1"/>
                </a:solidFill>
                <a:latin typeface="黑体" panose="02010609060101010101" charset="-122"/>
                <a:ea typeface="黑体" panose="02010609060101010101" charset="-122"/>
                <a:cs typeface="黑体" panose="02010609060101010101" charset="-122"/>
                <a:sym typeface="+mn-ea"/>
              </a:rPr>
              <a:t>ELK</a:t>
            </a: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p:transition spd="slow">
    <p:comb/>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5816977"/>
          </a:xfrm>
          <a:prstGeom prst="rect">
            <a:avLst/>
          </a:prstGeom>
          <a:noFill/>
        </p:spPr>
        <p:txBody>
          <a:bodyPr wrap="square" rtlCol="0">
            <a:spAutoFit/>
          </a:bodyPr>
          <a:lstStyle/>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p>
          <a:p>
            <a:pPr>
              <a:lnSpc>
                <a:spcPct val="120000"/>
              </a:lnSpc>
            </a:pPr>
            <a:r>
              <a:rPr lang="en-US" altLang="zh-CN" sz="2800" b="1" dirty="0" err="1" smtClean="0"/>
              <a:t>Elasticsearch</a:t>
            </a:r>
            <a:r>
              <a:rPr lang="zh-CN" altLang="en-US" sz="2800" b="1" dirty="0" smtClean="0"/>
              <a:t>版本控制</a:t>
            </a:r>
            <a:endParaRPr lang="zh-CN" altLang="zh-CN" sz="2800" b="1" dirty="0"/>
          </a:p>
          <a:p>
            <a:r>
              <a:rPr lang="en-US" altLang="zh-CN" b="1" dirty="0">
                <a:latin typeface="楷体" panose="02010609060101010101" charset="-122"/>
                <a:ea typeface="楷体" panose="02010609060101010101" charset="-122"/>
              </a:rPr>
              <a:t>1.</a:t>
            </a:r>
            <a:r>
              <a:rPr lang="zh-CN" altLang="zh-CN" b="1" dirty="0">
                <a:latin typeface="楷体" panose="02010609060101010101" charset="-122"/>
                <a:ea typeface="楷体" panose="02010609060101010101" charset="-122"/>
              </a:rPr>
              <a:t>为什么要进行</a:t>
            </a:r>
            <a:r>
              <a:rPr lang="zh-CN" altLang="zh-CN" b="1" dirty="0" smtClean="0">
                <a:latin typeface="楷体" panose="02010609060101010101" charset="-122"/>
                <a:ea typeface="楷体" panose="02010609060101010101" charset="-122"/>
              </a:rPr>
              <a:t>版本控制</a:t>
            </a:r>
            <a:r>
              <a:rPr lang="en-US" altLang="zh-CN" b="1" dirty="0" smtClean="0">
                <a:latin typeface="楷体" panose="02010609060101010101" charset="-122"/>
                <a:ea typeface="楷体" panose="02010609060101010101" charset="-122"/>
              </a:rPr>
              <a:t>CAS</a:t>
            </a:r>
            <a:r>
              <a:rPr lang="zh-CN" altLang="en-US" b="1" dirty="0" smtClean="0">
                <a:latin typeface="楷体" panose="02010609060101010101" charset="-122"/>
                <a:ea typeface="楷体" panose="02010609060101010101" charset="-122"/>
              </a:rPr>
              <a:t>无锁</a:t>
            </a:r>
            <a:endParaRPr lang="zh-CN" altLang="zh-CN" b="1" dirty="0">
              <a:latin typeface="楷体" panose="02010609060101010101" charset="-122"/>
              <a:ea typeface="楷体" panose="02010609060101010101" charset="-122"/>
            </a:endParaRPr>
          </a:p>
          <a:p>
            <a:r>
              <a:rPr lang="zh-CN" altLang="zh-CN" b="1" dirty="0">
                <a:latin typeface="楷体" panose="02010609060101010101" charset="-122"/>
                <a:ea typeface="楷体" panose="02010609060101010101" charset="-122"/>
              </a:rPr>
              <a:t>为了保证数据再多线程操作下的准确性</a:t>
            </a:r>
          </a:p>
          <a:p>
            <a:r>
              <a:rPr lang="en-US" altLang="zh-CN" b="1" dirty="0">
                <a:latin typeface="楷体" panose="02010609060101010101" charset="-122"/>
                <a:ea typeface="楷体" panose="02010609060101010101" charset="-122"/>
              </a:rPr>
              <a:t> </a:t>
            </a:r>
            <a:endParaRPr lang="zh-CN" altLang="zh-CN" b="1" dirty="0">
              <a:latin typeface="楷体" panose="02010609060101010101" charset="-122"/>
              <a:ea typeface="楷体" panose="02010609060101010101" charset="-122"/>
            </a:endParaRPr>
          </a:p>
          <a:p>
            <a:r>
              <a:rPr lang="en-US" altLang="zh-CN" b="1" dirty="0">
                <a:latin typeface="楷体" panose="02010609060101010101" charset="-122"/>
                <a:ea typeface="楷体" panose="02010609060101010101" charset="-122"/>
              </a:rPr>
              <a:t>2.</a:t>
            </a:r>
            <a:r>
              <a:rPr lang="zh-CN" altLang="zh-CN" b="1" dirty="0">
                <a:latin typeface="楷体" panose="02010609060101010101" charset="-122"/>
                <a:ea typeface="楷体" panose="02010609060101010101" charset="-122"/>
              </a:rPr>
              <a:t>悲观锁和乐观锁</a:t>
            </a:r>
          </a:p>
          <a:p>
            <a:r>
              <a:rPr lang="zh-CN" altLang="zh-CN" b="1" dirty="0">
                <a:latin typeface="楷体" panose="02010609060101010101" charset="-122"/>
                <a:ea typeface="楷体" panose="02010609060101010101" charset="-122"/>
              </a:rPr>
              <a:t>悲观锁：假设会发生并发冲突，屏蔽一切可能违反数据准确性的操作</a:t>
            </a:r>
          </a:p>
          <a:p>
            <a:r>
              <a:rPr lang="zh-CN" altLang="zh-CN" b="1" dirty="0">
                <a:latin typeface="楷体" panose="02010609060101010101" charset="-122"/>
                <a:ea typeface="楷体" panose="02010609060101010101" charset="-122"/>
              </a:rPr>
              <a:t>乐观锁</a:t>
            </a:r>
            <a:r>
              <a:rPr lang="zh-CN" altLang="zh-CN" b="1" dirty="0" smtClean="0">
                <a:latin typeface="楷体" panose="02010609060101010101" charset="-122"/>
                <a:ea typeface="楷体" panose="02010609060101010101" charset="-122"/>
              </a:rPr>
              <a:t>：</a:t>
            </a:r>
            <a:r>
              <a:rPr lang="zh-CN" altLang="zh-CN" b="1" dirty="0">
                <a:latin typeface="楷体" panose="02010609060101010101" charset="-122"/>
                <a:ea typeface="楷体" panose="02010609060101010101" charset="-122"/>
              </a:rPr>
              <a:t>假设不会发生并发冲突，只在提交操作是检查是否违反数据完整性。</a:t>
            </a:r>
          </a:p>
          <a:p>
            <a:r>
              <a:rPr lang="en-US" altLang="zh-CN" b="1" dirty="0">
                <a:latin typeface="楷体" panose="02010609060101010101" charset="-122"/>
                <a:ea typeface="楷体" panose="02010609060101010101" charset="-122"/>
              </a:rPr>
              <a:t> </a:t>
            </a:r>
            <a:endParaRPr lang="zh-CN" altLang="zh-CN" b="1" dirty="0">
              <a:latin typeface="楷体" panose="02010609060101010101" charset="-122"/>
              <a:ea typeface="楷体" panose="02010609060101010101" charset="-122"/>
            </a:endParaRPr>
          </a:p>
          <a:p>
            <a:r>
              <a:rPr lang="en-US" altLang="zh-CN" b="1" dirty="0">
                <a:latin typeface="楷体" panose="02010609060101010101" charset="-122"/>
                <a:ea typeface="楷体" panose="02010609060101010101" charset="-122"/>
              </a:rPr>
              <a:t>3.</a:t>
            </a:r>
            <a:r>
              <a:rPr lang="zh-CN" altLang="zh-CN" b="1" dirty="0">
                <a:latin typeface="楷体" panose="02010609060101010101" charset="-122"/>
                <a:ea typeface="楷体" panose="02010609060101010101" charset="-122"/>
              </a:rPr>
              <a:t>内部版本控制和外部版本控制</a:t>
            </a:r>
          </a:p>
          <a:p>
            <a:r>
              <a:rPr lang="zh-CN" altLang="zh-CN" b="1" dirty="0">
                <a:latin typeface="楷体" panose="02010609060101010101" charset="-122"/>
                <a:ea typeface="楷体" panose="02010609060101010101" charset="-122"/>
              </a:rPr>
              <a:t>内部版本控制：</a:t>
            </a:r>
            <a:r>
              <a:rPr lang="en-US" altLang="zh-CN" b="1" dirty="0">
                <a:latin typeface="楷体" panose="02010609060101010101" charset="-122"/>
                <a:ea typeface="楷体" panose="02010609060101010101" charset="-122"/>
              </a:rPr>
              <a:t>_version</a:t>
            </a:r>
            <a:r>
              <a:rPr lang="zh-CN" altLang="zh-CN" b="1" dirty="0">
                <a:latin typeface="楷体" panose="02010609060101010101" charset="-122"/>
                <a:ea typeface="楷体" panose="02010609060101010101" charset="-122"/>
              </a:rPr>
              <a:t>自增长，修改数据后，</a:t>
            </a:r>
            <a:r>
              <a:rPr lang="en-US" altLang="zh-CN" b="1" dirty="0">
                <a:latin typeface="楷体" panose="02010609060101010101" charset="-122"/>
                <a:ea typeface="楷体" panose="02010609060101010101" charset="-122"/>
              </a:rPr>
              <a:t>_version</a:t>
            </a:r>
            <a:r>
              <a:rPr lang="zh-CN" altLang="zh-CN" b="1" dirty="0">
                <a:latin typeface="楷体" panose="02010609060101010101" charset="-122"/>
                <a:ea typeface="楷体" panose="02010609060101010101" charset="-122"/>
              </a:rPr>
              <a:t>会自动的加</a:t>
            </a:r>
            <a:r>
              <a:rPr lang="en-US" altLang="zh-CN" b="1" dirty="0">
                <a:latin typeface="楷体" panose="02010609060101010101" charset="-122"/>
                <a:ea typeface="楷体" panose="02010609060101010101" charset="-122"/>
              </a:rPr>
              <a:t>1</a:t>
            </a:r>
            <a:endParaRPr lang="zh-CN" altLang="zh-CN" b="1" dirty="0">
              <a:latin typeface="楷体" panose="02010609060101010101" charset="-122"/>
              <a:ea typeface="楷体" panose="02010609060101010101" charset="-122"/>
            </a:endParaRPr>
          </a:p>
          <a:p>
            <a:r>
              <a:rPr lang="en-US" altLang="zh-CN" b="1" dirty="0">
                <a:latin typeface="楷体" panose="02010609060101010101" charset="-122"/>
                <a:ea typeface="楷体" panose="02010609060101010101" charset="-122"/>
              </a:rPr>
              <a:t> </a:t>
            </a:r>
            <a:endParaRPr lang="zh-CN" altLang="zh-CN" b="1" dirty="0">
              <a:latin typeface="楷体" panose="02010609060101010101" charset="-122"/>
              <a:ea typeface="楷体" panose="02010609060101010101" charset="-122"/>
            </a:endParaRPr>
          </a:p>
          <a:p>
            <a:r>
              <a:rPr lang="zh-CN" altLang="zh-CN" b="1" dirty="0">
                <a:latin typeface="楷体" panose="02010609060101010101" charset="-122"/>
                <a:ea typeface="楷体" panose="02010609060101010101" charset="-122"/>
              </a:rPr>
              <a:t>外部版本控制：为了保持</a:t>
            </a:r>
            <a:r>
              <a:rPr lang="en-US" altLang="zh-CN" b="1" dirty="0">
                <a:latin typeface="楷体" panose="02010609060101010101" charset="-122"/>
                <a:ea typeface="楷体" panose="02010609060101010101" charset="-122"/>
              </a:rPr>
              <a:t>_version</a:t>
            </a:r>
            <a:r>
              <a:rPr lang="zh-CN" altLang="zh-CN" b="1" dirty="0">
                <a:latin typeface="楷体" panose="02010609060101010101" charset="-122"/>
                <a:ea typeface="楷体" panose="02010609060101010101" charset="-122"/>
              </a:rPr>
              <a:t>与外部版本控制的数值一致</a:t>
            </a:r>
          </a:p>
          <a:p>
            <a:r>
              <a:rPr lang="zh-CN" altLang="zh-CN" b="1" dirty="0">
                <a:latin typeface="楷体" panose="02010609060101010101" charset="-122"/>
                <a:ea typeface="楷体" panose="02010609060101010101" charset="-122"/>
              </a:rPr>
              <a:t>使用</a:t>
            </a:r>
            <a:r>
              <a:rPr lang="en-US" altLang="zh-CN" b="1" dirty="0" err="1">
                <a:latin typeface="楷体" panose="02010609060101010101" charset="-122"/>
                <a:ea typeface="楷体" panose="02010609060101010101" charset="-122"/>
              </a:rPr>
              <a:t>version_type</a:t>
            </a:r>
            <a:r>
              <a:rPr lang="en-US" altLang="zh-CN" b="1" dirty="0">
                <a:latin typeface="楷体" panose="02010609060101010101" charset="-122"/>
                <a:ea typeface="楷体" panose="02010609060101010101" charset="-122"/>
              </a:rPr>
              <a:t>=external</a:t>
            </a:r>
            <a:r>
              <a:rPr lang="zh-CN" altLang="zh-CN" b="1" dirty="0">
                <a:latin typeface="楷体" panose="02010609060101010101" charset="-122"/>
                <a:ea typeface="楷体" panose="02010609060101010101" charset="-122"/>
              </a:rPr>
              <a:t>检查数据当前的</a:t>
            </a:r>
            <a:r>
              <a:rPr lang="en-US" altLang="zh-CN" b="1" dirty="0">
                <a:latin typeface="楷体" panose="02010609060101010101" charset="-122"/>
                <a:ea typeface="楷体" panose="02010609060101010101" charset="-122"/>
              </a:rPr>
              <a:t>version</a:t>
            </a:r>
            <a:r>
              <a:rPr lang="zh-CN" altLang="zh-CN" b="1" dirty="0">
                <a:latin typeface="楷体" panose="02010609060101010101" charset="-122"/>
                <a:ea typeface="楷体" panose="02010609060101010101" charset="-122"/>
              </a:rPr>
              <a:t>值是否小于请求中的</a:t>
            </a:r>
            <a:r>
              <a:rPr lang="en-US" altLang="zh-CN" b="1" dirty="0">
                <a:latin typeface="楷体" panose="02010609060101010101" charset="-122"/>
                <a:ea typeface="楷体" panose="02010609060101010101" charset="-122"/>
              </a:rPr>
              <a:t>version</a:t>
            </a:r>
            <a:r>
              <a:rPr lang="zh-CN" altLang="zh-CN" b="1" dirty="0">
                <a:latin typeface="楷体" panose="02010609060101010101" charset="-122"/>
                <a:ea typeface="楷体" panose="02010609060101010101" charset="-122"/>
              </a:rPr>
              <a:t>值</a:t>
            </a:r>
          </a:p>
          <a:p>
            <a:r>
              <a:rPr lang="en-US" altLang="zh-CN" b="1" dirty="0">
                <a:latin typeface="楷体" panose="02010609060101010101" charset="-122"/>
                <a:ea typeface="楷体" panose="02010609060101010101" charset="-122"/>
              </a:rPr>
              <a:t/>
            </a:r>
            <a:br>
              <a:rPr lang="en-US" altLang="zh-CN" b="1" dirty="0">
                <a:latin typeface="楷体" panose="02010609060101010101" charset="-122"/>
                <a:ea typeface="楷体" panose="02010609060101010101" charset="-122"/>
              </a:rPr>
            </a:br>
            <a:endParaRPr lang="zh-CN" altLang="en-US"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3637919"/>
          </a:xfrm>
          <a:prstGeom prst="rect">
            <a:avLst/>
          </a:prstGeom>
          <a:noFill/>
        </p:spPr>
        <p:txBody>
          <a:bodyPr wrap="square" rtlCol="0">
            <a:spAutoFit/>
          </a:bodyPr>
          <a:lstStyle/>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p>
          <a:p>
            <a:pPr>
              <a:lnSpc>
                <a:spcPct val="120000"/>
              </a:lnSpc>
            </a:pPr>
            <a:r>
              <a:rPr lang="en-US" altLang="zh-CN" sz="2800" b="1" dirty="0" err="1" smtClean="0"/>
              <a:t>Elasticsearch</a:t>
            </a:r>
            <a:r>
              <a:rPr lang="zh-CN" altLang="en-US" sz="2800" b="1" dirty="0" smtClean="0"/>
              <a:t>环境安装</a:t>
            </a:r>
            <a:endParaRPr lang="en-US" altLang="zh-CN" sz="2800" b="1" dirty="0" smtClean="0"/>
          </a:p>
          <a:p>
            <a:pPr>
              <a:lnSpc>
                <a:spcPct val="120000"/>
              </a:lnSpc>
            </a:pPr>
            <a:r>
              <a:rPr lang="en-US" altLang="zh-CN" sz="1400" b="1" dirty="0" smtClean="0">
                <a:latin typeface="楷体" panose="02010609060101010101" charset="-122"/>
                <a:ea typeface="楷体" panose="02010609060101010101" charset="-122"/>
              </a:rPr>
              <a:t>1、</a:t>
            </a:r>
            <a:r>
              <a:rPr lang="zh-CN" altLang="en-US" sz="1400" b="1" dirty="0" smtClean="0">
                <a:latin typeface="楷体" panose="02010609060101010101" charset="-122"/>
                <a:ea typeface="楷体" panose="02010609060101010101" charset="-122"/>
              </a:rPr>
              <a:t>安装</a:t>
            </a:r>
            <a:r>
              <a:rPr lang="en-US" altLang="zh-CN" sz="1400" b="1" dirty="0" err="1" smtClean="0">
                <a:latin typeface="楷体" panose="02010609060101010101" charset="-122"/>
                <a:ea typeface="楷体" panose="02010609060101010101" charset="-122"/>
              </a:rPr>
              <a:t>jdk</a:t>
            </a:r>
            <a:r>
              <a:rPr lang="zh-CN" altLang="en-US" sz="1400" b="1" dirty="0" smtClean="0">
                <a:latin typeface="楷体" panose="02010609060101010101" charset="-122"/>
                <a:ea typeface="楷体" panose="02010609060101010101" charset="-122"/>
              </a:rPr>
              <a:t>环境</a:t>
            </a:r>
            <a:endParaRPr lang="en-US" altLang="zh-CN" sz="1400" b="1" dirty="0" smtClean="0">
              <a:latin typeface="楷体" panose="02010609060101010101" charset="-122"/>
              <a:ea typeface="楷体" panose="02010609060101010101" charset="-122"/>
            </a:endParaRPr>
          </a:p>
          <a:p>
            <a:pPr>
              <a:lnSpc>
                <a:spcPct val="120000"/>
              </a:lnSpc>
            </a:pPr>
            <a:r>
              <a:rPr lang="en-US" altLang="zh-CN" sz="1400" b="1" dirty="0" smtClean="0">
                <a:latin typeface="楷体" panose="02010609060101010101" charset="-122"/>
                <a:ea typeface="楷体" panose="02010609060101010101" charset="-122"/>
              </a:rPr>
              <a:t>2、</a:t>
            </a:r>
            <a:r>
              <a:rPr lang="zh-CN" altLang="en-US" sz="1400" b="1" dirty="0" smtClean="0">
                <a:latin typeface="楷体" panose="02010609060101010101" charset="-122"/>
                <a:ea typeface="楷体" panose="02010609060101010101" charset="-122"/>
              </a:rPr>
              <a:t>安装</a:t>
            </a:r>
            <a:r>
              <a:rPr lang="en-US" altLang="zh-CN" sz="1400" b="1" dirty="0" err="1" smtClean="0"/>
              <a:t>Elasticsearch</a:t>
            </a:r>
            <a:r>
              <a:rPr lang="en-US" altLang="zh-CN" sz="1400" b="1" dirty="0" smtClean="0"/>
              <a:t>  </a:t>
            </a:r>
            <a:r>
              <a:rPr lang="zh-CN" altLang="en-US" sz="1400" b="1" dirty="0"/>
              <a:t> </a:t>
            </a:r>
            <a:endParaRPr lang="en-US" altLang="zh-CN" sz="1400" b="1" dirty="0" smtClean="0"/>
          </a:p>
          <a:p>
            <a:pPr>
              <a:lnSpc>
                <a:spcPct val="120000"/>
              </a:lnSpc>
            </a:pPr>
            <a:r>
              <a:rPr lang="en-US" altLang="zh-CN" sz="1400" b="1" dirty="0" smtClean="0">
                <a:latin typeface="楷体" panose="02010609060101010101" charset="-122"/>
                <a:ea typeface="楷体" panose="02010609060101010101" charset="-122"/>
              </a:rPr>
              <a:t> </a:t>
            </a:r>
            <a:r>
              <a:rPr lang="zh-CN" altLang="en-US" sz="1400" b="1" dirty="0" smtClean="0">
                <a:latin typeface="楷体" panose="02010609060101010101" charset="-122"/>
                <a:ea typeface="楷体" panose="02010609060101010101" charset="-122"/>
              </a:rPr>
              <a:t>注意事项：</a:t>
            </a:r>
            <a:r>
              <a:rPr lang="en-US" altLang="zh-CN" sz="1400" b="1" dirty="0" smtClean="0">
                <a:latin typeface="楷体" panose="02010609060101010101" charset="-122"/>
                <a:ea typeface="楷体" panose="02010609060101010101" charset="-122"/>
              </a:rPr>
              <a:t>ES</a:t>
            </a:r>
            <a:r>
              <a:rPr lang="zh-CN" altLang="en-US" sz="1400" b="1" dirty="0" smtClean="0">
                <a:latin typeface="楷体" panose="02010609060101010101" charset="-122"/>
                <a:ea typeface="楷体" panose="02010609060101010101" charset="-122"/>
              </a:rPr>
              <a:t>非常占内存，默认启动是</a:t>
            </a:r>
            <a:r>
              <a:rPr lang="en-US" altLang="zh-CN" sz="1400" b="1" dirty="0" smtClean="0">
                <a:latin typeface="楷体" panose="02010609060101010101" charset="-122"/>
                <a:ea typeface="楷体" panose="02010609060101010101" charset="-122"/>
              </a:rPr>
              <a:t>1g</a:t>
            </a:r>
            <a:r>
              <a:rPr lang="zh-CN" altLang="en-US" sz="1400" b="1" dirty="0" smtClean="0">
                <a:latin typeface="楷体" panose="02010609060101010101" charset="-122"/>
                <a:ea typeface="楷体" panose="02010609060101010101" charset="-122"/>
              </a:rPr>
              <a:t>内存，可以修改</a:t>
            </a:r>
            <a:r>
              <a:rPr lang="en-US" altLang="zh-CN" sz="1400" b="1" dirty="0" smtClean="0">
                <a:latin typeface="楷体" panose="02010609060101010101" charset="-122"/>
                <a:ea typeface="楷体" panose="02010609060101010101" charset="-122"/>
              </a:rPr>
              <a:t>512m</a:t>
            </a:r>
          </a:p>
          <a:p>
            <a:pPr>
              <a:lnSpc>
                <a:spcPct val="120000"/>
              </a:lnSpc>
            </a:pPr>
            <a:r>
              <a:rPr lang="en-US" altLang="zh-CN" sz="1400" b="1" dirty="0" smtClean="0">
                <a:latin typeface="楷体" panose="02010609060101010101" charset="-122"/>
                <a:ea typeface="楷体" panose="02010609060101010101" charset="-122"/>
              </a:rPr>
              <a:t>3.Kibana</a:t>
            </a:r>
            <a:r>
              <a:rPr lang="zh-CN" altLang="en-US" sz="1400" b="1" dirty="0" smtClean="0">
                <a:latin typeface="楷体" panose="02010609060101010101" charset="-122"/>
                <a:ea typeface="楷体" panose="02010609060101010101" charset="-122"/>
              </a:rPr>
              <a:t>可视化界面</a:t>
            </a:r>
            <a:endParaRPr lang="en-US" altLang="zh-CN" sz="1400" b="1" dirty="0">
              <a:latin typeface="楷体" panose="02010609060101010101" charset="-122"/>
              <a:ea typeface="楷体" panose="02010609060101010101" charset="-122"/>
            </a:endParaRPr>
          </a:p>
          <a:p>
            <a:pPr>
              <a:lnSpc>
                <a:spcPct val="120000"/>
              </a:lnSpc>
            </a:pPr>
            <a:r>
              <a:rPr lang="en-US" altLang="zh-CN" b="1" dirty="0">
                <a:latin typeface="楷体" panose="02010609060101010101" charset="-122"/>
                <a:ea typeface="楷体" panose="02010609060101010101" charset="-122"/>
              </a:rPr>
              <a:t/>
            </a:r>
            <a:br>
              <a:rPr lang="en-US" altLang="zh-CN" b="1" dirty="0">
                <a:latin typeface="楷体" panose="02010609060101010101" charset="-122"/>
                <a:ea typeface="楷体" panose="02010609060101010101" charset="-122"/>
              </a:rPr>
            </a:br>
            <a:endParaRPr lang="zh-CN" altLang="en-US"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4335780"/>
          </a:xfrm>
          <a:prstGeom prst="rect">
            <a:avLst/>
          </a:prstGeom>
          <a:noFill/>
        </p:spPr>
        <p:txBody>
          <a:bodyPr wrap="square" rtlCol="0">
            <a:spAutoFit/>
          </a:bodyPr>
          <a:lstStyle/>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p>
          <a:p>
            <a:pPr>
              <a:lnSpc>
                <a:spcPct val="120000"/>
              </a:lnSpc>
            </a:pPr>
            <a:r>
              <a:rPr lang="zh-CN" altLang="en-US" sz="2800" b="1" dirty="0" smtClean="0"/>
              <a:t>中文分词器</a:t>
            </a:r>
            <a:endParaRPr lang="en-US" altLang="zh-CN" sz="2800" b="1" dirty="0" smtClean="0"/>
          </a:p>
          <a:p>
            <a:pPr>
              <a:lnSpc>
                <a:spcPct val="120000"/>
              </a:lnSpc>
            </a:pPr>
            <a:r>
              <a:rPr sz="2000" b="1" smtClean="0">
                <a:latin typeface="楷体" panose="02010609060101010101" charset="-122"/>
                <a:ea typeface="楷体" panose="02010609060101010101" charset="-122"/>
              </a:rPr>
              <a:t>因为Elasticsearch中默认的标准分词器分词器对中文分词不是很友好，会将中文词语拆分成一个一个中文的汉子。因此引入中文分词器-es-ik插件</a:t>
            </a:r>
            <a:endParaRPr sz="1400" b="1" smtClean="0">
              <a:latin typeface="楷体" panose="02010609060101010101" charset="-122"/>
              <a:ea typeface="楷体" panose="02010609060101010101" charset="-122"/>
            </a:endParaRPr>
          </a:p>
          <a:p>
            <a:pPr>
              <a:lnSpc>
                <a:spcPct val="120000"/>
              </a:lnSpc>
            </a:pPr>
            <a:r>
              <a:rPr lang="en-US" altLang="zh-CN" b="1" dirty="0">
                <a:latin typeface="楷体" panose="02010609060101010101" charset="-122"/>
                <a:ea typeface="楷体" panose="02010609060101010101" charset="-122"/>
              </a:rPr>
              <a:t>官</a:t>
            </a:r>
            <a:r>
              <a:rPr lang="zh-CN" altLang="en-US" b="1" dirty="0">
                <a:latin typeface="楷体" panose="02010609060101010101" charset="-122"/>
                <a:ea typeface="楷体" panose="02010609060101010101" charset="-122"/>
              </a:rPr>
              <a:t>方网站下载 https://github.com/medcl/elasticsearch-analysis-ik/releases</a:t>
            </a:r>
          </a:p>
          <a:p>
            <a:pPr>
              <a:lnSpc>
                <a:spcPct val="120000"/>
              </a:lnSpc>
            </a:pPr>
            <a:r>
              <a:rPr lang="zh-CN" altLang="en-US" b="1" dirty="0">
                <a:solidFill>
                  <a:srgbClr val="FF0000"/>
                </a:solidFill>
                <a:latin typeface="楷体" panose="02010609060101010101" charset="-122"/>
                <a:ea typeface="楷体" panose="02010609060101010101" charset="-122"/>
                <a:cs typeface="楷体" panose="02010609060101010101" charset="-122"/>
              </a:rPr>
              <a:t>注意: es-ik分词插件版本一定要和es安装的版本对应</a:t>
            </a:r>
          </a:p>
          <a:p>
            <a:pPr>
              <a:lnSpc>
                <a:spcPct val="120000"/>
              </a:lnSpc>
            </a:pPr>
            <a:r>
              <a:rPr lang="zh-CN" altLang="en-US" b="1" dirty="0">
                <a:solidFill>
                  <a:srgbClr val="FF0000"/>
                </a:solidFill>
                <a:latin typeface="楷体" panose="02010609060101010101" charset="-122"/>
                <a:ea typeface="楷体" panose="02010609060101010101" charset="-122"/>
                <a:cs typeface="楷体" panose="02010609060101010101" charset="-122"/>
              </a:rPr>
              <a:t>奥迪</a:t>
            </a:r>
            <a:r>
              <a:rPr lang="en-US" altLang="zh-CN" b="1" dirty="0">
                <a:solidFill>
                  <a:srgbClr val="FF0000"/>
                </a:solidFill>
                <a:latin typeface="楷体" panose="02010609060101010101" charset="-122"/>
                <a:ea typeface="楷体" panose="02010609060101010101" charset="-122"/>
                <a:cs typeface="楷体" panose="02010609060101010101" charset="-122"/>
              </a:rPr>
              <a:t>a4l</a:t>
            </a:r>
          </a:p>
          <a:p>
            <a:pPr>
              <a:lnSpc>
                <a:spcPct val="120000"/>
              </a:lnSpc>
            </a:pPr>
            <a:r>
              <a:rPr lang="zh-CN" altLang="en-US" b="1" dirty="0">
                <a:solidFill>
                  <a:schemeClr val="tx1"/>
                </a:solidFill>
                <a:latin typeface="楷体" panose="02010609060101010101" charset="-122"/>
                <a:ea typeface="楷体" panose="02010609060101010101" charset="-122"/>
                <a:cs typeface="楷体" panose="02010609060101010101" charset="-122"/>
              </a:rPr>
              <a:t>奥迪关键词</a:t>
            </a:r>
          </a:p>
          <a:p>
            <a:pPr>
              <a:lnSpc>
                <a:spcPct val="120000"/>
              </a:lnSpc>
            </a:pPr>
            <a:r>
              <a:rPr lang="en-US" altLang="zh-CN" b="1" dirty="0">
                <a:solidFill>
                  <a:schemeClr val="tx1"/>
                </a:solidFill>
                <a:latin typeface="楷体" panose="02010609060101010101" charset="-122"/>
                <a:ea typeface="楷体" panose="02010609060101010101" charset="-122"/>
                <a:cs typeface="楷体" panose="02010609060101010101" charset="-122"/>
              </a:rPr>
              <a:t>a4l</a:t>
            </a:r>
            <a:r>
              <a:rPr lang="zh-CN" altLang="en-US" b="1" dirty="0">
                <a:solidFill>
                  <a:schemeClr val="tx1"/>
                </a:solidFill>
                <a:latin typeface="楷体" panose="02010609060101010101" charset="-122"/>
                <a:ea typeface="楷体" panose="02010609060101010101" charset="-122"/>
                <a:cs typeface="楷体" panose="02010609060101010101" charset="-122"/>
              </a:rPr>
              <a:t>关键词</a:t>
            </a:r>
          </a:p>
          <a:p>
            <a:pPr>
              <a:lnSpc>
                <a:spcPct val="120000"/>
              </a:lnSpc>
            </a:pPr>
            <a:r>
              <a:rPr lang="en-US" altLang="zh-CN" b="1" dirty="0">
                <a:solidFill>
                  <a:schemeClr val="tx1"/>
                </a:solidFill>
                <a:latin typeface="楷体" panose="02010609060101010101" charset="-122"/>
                <a:ea typeface="楷体" panose="02010609060101010101" charset="-122"/>
                <a:cs typeface="楷体" panose="02010609060101010101" charset="-122"/>
              </a:rPr>
              <a:t>es</a:t>
            </a: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4013406"/>
          </a:xfrm>
          <a:prstGeom prst="rect">
            <a:avLst/>
          </a:prstGeom>
          <a:noFill/>
        </p:spPr>
        <p:txBody>
          <a:bodyPr wrap="square" rtlCol="0">
            <a:spAutoFit/>
          </a:bodyPr>
          <a:lstStyle/>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err="1">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smtClean="0">
                <a:solidFill>
                  <a:schemeClr val="bg1"/>
                </a:solidFill>
                <a:latin typeface="楷体" panose="02010609060101010101" charset="-122"/>
                <a:ea typeface="楷体" panose="02010609060101010101" charset="-122"/>
                <a:cs typeface="楷体" panose="02010609060101010101" charset="-122"/>
                <a:sym typeface="+mn-ea"/>
              </a:rPr>
              <a:t>ecurity</a:t>
            </a:r>
          </a:p>
          <a:p>
            <a:r>
              <a:rPr lang="en-US" altLang="zh-CN" sz="2800" b="1" dirty="0"/>
              <a:t>ES</a:t>
            </a:r>
            <a:r>
              <a:rPr lang="zh-CN" altLang="en-US" sz="2800" b="1" dirty="0"/>
              <a:t>集群核心原理分析</a:t>
            </a:r>
            <a:r>
              <a:rPr lang="en-US" altLang="zh-CN" sz="2800" b="1" dirty="0" smtClean="0"/>
              <a:t>:</a:t>
            </a:r>
          </a:p>
          <a:p>
            <a:endParaRPr lang="zh-CN" altLang="en-US" b="1" dirty="0">
              <a:solidFill>
                <a:schemeClr val="tx1"/>
              </a:solidFill>
              <a:latin typeface="楷体" panose="02010609060101010101" charset="-122"/>
              <a:ea typeface="楷体" panose="02010609060101010101" charset="-122"/>
              <a:cs typeface="楷体" panose="02010609060101010101" charset="-122"/>
            </a:endParaRPr>
          </a:p>
          <a:p>
            <a:r>
              <a:rPr lang="en-US" altLang="zh-CN" b="1" dirty="0">
                <a:latin typeface="楷体" panose="02010609060101010101" charset="-122"/>
                <a:ea typeface="楷体" panose="02010609060101010101" charset="-122"/>
              </a:rPr>
              <a:t>1</a:t>
            </a:r>
            <a:r>
              <a:rPr lang="zh-CN" altLang="zh-CN" b="1" dirty="0">
                <a:latin typeface="楷体" panose="02010609060101010101" charset="-122"/>
                <a:ea typeface="楷体" panose="02010609060101010101" charset="-122"/>
              </a:rPr>
              <a:t>、</a:t>
            </a:r>
            <a:r>
              <a:rPr lang="zh-CN" altLang="zh-CN" dirty="0">
                <a:latin typeface="楷体" panose="02010609060101010101" charset="-122"/>
                <a:ea typeface="楷体" panose="02010609060101010101" charset="-122"/>
              </a:rPr>
              <a:t>每个索引会被分成多个分片</a:t>
            </a:r>
            <a:r>
              <a:rPr lang="en-US" altLang="zh-CN" dirty="0">
                <a:latin typeface="楷体" panose="02010609060101010101" charset="-122"/>
                <a:ea typeface="楷体" panose="02010609060101010101" charset="-122"/>
              </a:rPr>
              <a:t>shards</a:t>
            </a:r>
            <a:r>
              <a:rPr lang="zh-CN" altLang="zh-CN" dirty="0">
                <a:latin typeface="楷体" panose="02010609060101010101" charset="-122"/>
                <a:ea typeface="楷体" panose="02010609060101010101" charset="-122"/>
              </a:rPr>
              <a:t>进行存储，默认创建索引是分配</a:t>
            </a:r>
            <a:r>
              <a:rPr lang="en-US" altLang="zh-CN" dirty="0">
                <a:latin typeface="楷体" panose="02010609060101010101" charset="-122"/>
                <a:ea typeface="楷体" panose="02010609060101010101" charset="-122"/>
              </a:rPr>
              <a:t>5</a:t>
            </a:r>
            <a:r>
              <a:rPr lang="zh-CN" altLang="zh-CN" dirty="0">
                <a:latin typeface="楷体" panose="02010609060101010101" charset="-122"/>
                <a:ea typeface="楷体" panose="02010609060101010101" charset="-122"/>
              </a:rPr>
              <a:t>个分片进行</a:t>
            </a:r>
            <a:r>
              <a:rPr lang="zh-CN" altLang="zh-CN" dirty="0" smtClean="0">
                <a:latin typeface="楷体" panose="02010609060101010101" charset="-122"/>
                <a:ea typeface="楷体" panose="02010609060101010101" charset="-122"/>
              </a:rPr>
              <a:t>存储</a:t>
            </a:r>
            <a:r>
              <a:rPr lang="en-US" altLang="zh-CN" dirty="0" smtClean="0">
                <a:latin typeface="楷体" panose="02010609060101010101" charset="-122"/>
                <a:ea typeface="楷体" panose="02010609060101010101" charset="-122"/>
              </a:rPr>
              <a:t>,</a:t>
            </a:r>
            <a:r>
              <a:rPr lang="zh-CN" altLang="zh-CN" dirty="0" smtClean="0">
                <a:latin typeface="楷体" panose="02010609060101010101" charset="-122"/>
                <a:ea typeface="楷体" panose="02010609060101010101" charset="-122"/>
              </a:rPr>
              <a:t>每个</a:t>
            </a:r>
            <a:r>
              <a:rPr lang="zh-CN" altLang="zh-CN" dirty="0">
                <a:latin typeface="楷体" panose="02010609060101010101" charset="-122"/>
                <a:ea typeface="楷体" panose="02010609060101010101" charset="-122"/>
              </a:rPr>
              <a:t>分片都会分布式部署在多个不同的节点上进行部署，该分片成为</a:t>
            </a:r>
            <a:r>
              <a:rPr lang="en-US" altLang="zh-CN" dirty="0">
                <a:latin typeface="楷体" panose="02010609060101010101" charset="-122"/>
                <a:ea typeface="楷体" panose="02010609060101010101" charset="-122"/>
              </a:rPr>
              <a:t>primary </a:t>
            </a:r>
            <a:r>
              <a:rPr lang="en-US" altLang="zh-CN" dirty="0" smtClean="0">
                <a:latin typeface="楷体" panose="02010609060101010101" charset="-122"/>
                <a:ea typeface="楷体" panose="02010609060101010101" charset="-122"/>
              </a:rPr>
              <a:t>shards </a:t>
            </a:r>
            <a:r>
              <a:rPr lang="zh-CN" altLang="en-US" dirty="0" smtClean="0">
                <a:latin typeface="楷体" panose="02010609060101010101" charset="-122"/>
                <a:ea typeface="楷体" panose="02010609060101010101" charset="-122"/>
              </a:rPr>
              <a:t>主分片</a:t>
            </a:r>
            <a:r>
              <a:rPr lang="zh-CN" altLang="zh-CN"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pPr>
              <a:lnSpc>
                <a:spcPct val="120000"/>
              </a:lnSpc>
            </a:pPr>
            <a:r>
              <a:rPr lang="en-US" altLang="zh-CN" b="1" dirty="0">
                <a:latin typeface="楷体" panose="02010609060101010101" charset="-122"/>
                <a:ea typeface="楷体" panose="02010609060101010101" charset="-122"/>
              </a:rPr>
              <a:t> </a:t>
            </a:r>
            <a:r>
              <a:rPr lang="en-US" altLang="zh-CN" b="1" dirty="0" smtClean="0">
                <a:latin typeface="楷体" panose="02010609060101010101" charset="-122"/>
                <a:ea typeface="楷体" panose="02010609060101010101" charset="-122"/>
              </a:rPr>
              <a:t>  </a:t>
            </a:r>
            <a:r>
              <a:rPr lang="zh-CN" altLang="en-US" b="1" dirty="0" smtClean="0">
                <a:latin typeface="楷体" panose="02010609060101010101" charset="-122"/>
                <a:ea typeface="楷体" panose="02010609060101010101" charset="-122"/>
              </a:rPr>
              <a:t>查看索引分片信息</a:t>
            </a:r>
            <a:r>
              <a:rPr lang="en-US" altLang="zh-CN" b="1" dirty="0" smtClean="0">
                <a:latin typeface="楷体" panose="02010609060101010101" charset="-122"/>
                <a:ea typeface="楷体" panose="02010609060101010101" charset="-122"/>
                <a:hlinkClick r:id="rId4"/>
              </a:rPr>
              <a:t>http://192.168.212.181:9200/mymayikt/_settings</a:t>
            </a:r>
            <a:endParaRPr lang="en-US" altLang="zh-CN" b="1" dirty="0" smtClean="0">
              <a:latin typeface="楷体" panose="02010609060101010101" charset="-122"/>
              <a:ea typeface="楷体" panose="02010609060101010101" charset="-122"/>
            </a:endParaRPr>
          </a:p>
          <a:p>
            <a:pPr>
              <a:lnSpc>
                <a:spcPct val="120000"/>
              </a:lnSpc>
            </a:pPr>
            <a:r>
              <a:rPr lang="en-US" altLang="zh-CN" b="1" dirty="0" smtClean="0">
                <a:latin typeface="楷体" panose="02010609060101010101" charset="-122"/>
                <a:ea typeface="楷体" panose="02010609060101010101" charset="-122"/>
              </a:rPr>
              <a:t>   </a:t>
            </a:r>
            <a:r>
              <a:rPr lang="zh-CN" altLang="en-US" b="1" dirty="0" smtClean="0">
                <a:solidFill>
                  <a:srgbClr val="FF0000"/>
                </a:solidFill>
                <a:latin typeface="楷体" panose="02010609060101010101" charset="-122"/>
                <a:ea typeface="楷体" panose="02010609060101010101" charset="-122"/>
              </a:rPr>
              <a:t>注意：</a:t>
            </a:r>
            <a:r>
              <a:rPr lang="zh-CN" altLang="zh-CN" b="1" dirty="0" smtClean="0">
                <a:solidFill>
                  <a:srgbClr val="FF0000"/>
                </a:solidFill>
                <a:latin typeface="楷体" panose="02010609060101010101" charset="-122"/>
                <a:ea typeface="楷体" panose="02010609060101010101" charset="-122"/>
              </a:rPr>
              <a:t>索引的主</a:t>
            </a:r>
            <a:r>
              <a:rPr lang="zh-CN" altLang="en-US" b="1" dirty="0" smtClean="0">
                <a:solidFill>
                  <a:srgbClr val="FF0000"/>
                </a:solidFill>
                <a:latin typeface="楷体" panose="02010609060101010101" charset="-122"/>
                <a:ea typeface="楷体" panose="02010609060101010101" charset="-122"/>
              </a:rPr>
              <a:t>分片数量定义好后，不能被修改（待会讲）</a:t>
            </a:r>
            <a:endParaRPr lang="zh-CN" altLang="zh-CN" b="1" dirty="0" smtClean="0">
              <a:solidFill>
                <a:srgbClr val="FF0000"/>
              </a:solidFill>
              <a:latin typeface="楷体" panose="02010609060101010101" charset="-122"/>
              <a:ea typeface="楷体" panose="02010609060101010101" charset="-122"/>
            </a:endParaRPr>
          </a:p>
          <a:p>
            <a:pPr>
              <a:lnSpc>
                <a:spcPct val="120000"/>
              </a:lnSpc>
            </a:pPr>
            <a:r>
              <a:rPr lang="en-US" altLang="zh-CN" dirty="0" smtClean="0">
                <a:latin typeface="楷体" panose="02010609060101010101" charset="-122"/>
                <a:ea typeface="楷体" panose="02010609060101010101" charset="-122"/>
              </a:rPr>
              <a:t>2、</a:t>
            </a:r>
            <a:r>
              <a:rPr lang="zh-CN" altLang="zh-CN" dirty="0" smtClean="0">
                <a:latin typeface="楷体" panose="02010609060101010101" charset="-122"/>
                <a:ea typeface="楷体" panose="02010609060101010101" charset="-122"/>
              </a:rPr>
              <a:t>每一个主分片为了实现高可用，都会有自己对应的备</a:t>
            </a:r>
            <a:r>
              <a:rPr lang="zh-CN" altLang="en-US" dirty="0">
                <a:latin typeface="楷体" panose="02010609060101010101" charset="-122"/>
                <a:ea typeface="楷体" panose="02010609060101010101" charset="-122"/>
              </a:rPr>
              <a:t>分</a:t>
            </a:r>
            <a:r>
              <a:rPr lang="zh-CN" altLang="zh-CN" dirty="0" smtClean="0">
                <a:latin typeface="楷体" panose="02010609060101010101" charset="-122"/>
                <a:ea typeface="楷体" panose="02010609060101010101" charset="-122"/>
              </a:rPr>
              <a:t>分片，主分片对应的备分片不能存放同一台服务器上</a:t>
            </a:r>
            <a:r>
              <a:rPr lang="zh-CN" altLang="en-US" dirty="0" smtClean="0">
                <a:latin typeface="楷体" panose="02010609060101010101" charset="-122"/>
                <a:ea typeface="楷体" panose="02010609060101010101" charset="-122"/>
              </a:rPr>
              <a:t>，</a:t>
            </a:r>
            <a:r>
              <a:rPr lang="zh-CN" altLang="zh-CN" dirty="0" smtClean="0">
                <a:latin typeface="楷体" panose="02010609060101010101" charset="-122"/>
                <a:ea typeface="楷体" panose="02010609060101010101" charset="-122"/>
              </a:rPr>
              <a:t>主分片可以和其他</a:t>
            </a:r>
            <a:r>
              <a:rPr lang="zh-CN" altLang="en-US" dirty="0" smtClean="0">
                <a:latin typeface="楷体" panose="02010609060101010101" charset="-122"/>
                <a:ea typeface="楷体" panose="02010609060101010101" charset="-122"/>
              </a:rPr>
              <a:t>备分片</a:t>
            </a:r>
            <a:r>
              <a:rPr lang="zh-CN" altLang="zh-CN" dirty="0" smtClean="0">
                <a:latin typeface="楷体" panose="02010609060101010101" charset="-122"/>
                <a:ea typeface="楷体" panose="02010609060101010101" charset="-122"/>
              </a:rPr>
              <a:t>存放在同一个</a:t>
            </a:r>
            <a:r>
              <a:rPr lang="en-US" altLang="zh-CN" dirty="0" smtClean="0">
                <a:latin typeface="楷体" panose="02010609060101010101" charset="-122"/>
                <a:ea typeface="楷体" panose="02010609060101010101" charset="-122"/>
              </a:rPr>
              <a:t>node</a:t>
            </a:r>
            <a:r>
              <a:rPr lang="zh-CN" altLang="zh-CN" dirty="0" smtClean="0">
                <a:latin typeface="楷体" panose="02010609060101010101" charset="-122"/>
                <a:ea typeface="楷体" panose="02010609060101010101" charset="-122"/>
              </a:rPr>
              <a:t>节点上。</a:t>
            </a:r>
            <a:endParaRPr lang="en-US" altLang="zh-CN" dirty="0" smtClean="0">
              <a:latin typeface="楷体" panose="02010609060101010101" charset="-122"/>
              <a:ea typeface="楷体" panose="02010609060101010101" charset="-122"/>
            </a:endParaRPr>
          </a:p>
          <a:p>
            <a:pPr>
              <a:lnSpc>
                <a:spcPct val="120000"/>
              </a:lnSpc>
            </a:pPr>
            <a:endParaRPr lang="en-US" altLang="zh-CN" dirty="0">
              <a:latin typeface="楷体" panose="02010609060101010101" charset="-122"/>
              <a:ea typeface="楷体" panose="02010609060101010101" charset="-122"/>
            </a:endParaRPr>
          </a:p>
          <a:p>
            <a:pPr>
              <a:lnSpc>
                <a:spcPct val="120000"/>
              </a:lnSpc>
            </a:pPr>
            <a:r>
              <a:rPr lang="zh-CN" altLang="en-US" b="1" dirty="0" smtClean="0">
                <a:solidFill>
                  <a:srgbClr val="FF0000"/>
                </a:solidFill>
                <a:latin typeface="楷体" panose="02010609060101010101" charset="-122"/>
                <a:ea typeface="楷体" panose="02010609060101010101" charset="-122"/>
              </a:rPr>
              <a:t>画图</a:t>
            </a:r>
            <a:r>
              <a:rPr lang="zh-CN" altLang="en-US" b="1" dirty="0">
                <a:solidFill>
                  <a:srgbClr val="FF0000"/>
                </a:solidFill>
                <a:latin typeface="楷体" panose="02010609060101010101" charset="-122"/>
                <a:ea typeface="楷体" panose="02010609060101010101" charset="-122"/>
              </a:rPr>
              <a:t>演示：为什么</a:t>
            </a:r>
            <a:r>
              <a:rPr lang="en-US" altLang="zh-CN" b="1" dirty="0">
                <a:solidFill>
                  <a:srgbClr val="FF0000"/>
                </a:solidFill>
                <a:latin typeface="楷体" panose="02010609060101010101" charset="-122"/>
                <a:ea typeface="楷体" panose="02010609060101010101" charset="-122"/>
              </a:rPr>
              <a:t>ES</a:t>
            </a:r>
            <a:r>
              <a:rPr lang="zh-CN" altLang="en-US" b="1" dirty="0">
                <a:solidFill>
                  <a:srgbClr val="FF0000"/>
                </a:solidFill>
                <a:latin typeface="楷体" panose="02010609060101010101" charset="-122"/>
                <a:ea typeface="楷体" panose="02010609060101010101" charset="-122"/>
              </a:rPr>
              <a:t>主分片对应的备分片不在同一台节点存放</a:t>
            </a:r>
            <a:endParaRPr lang="zh-CN" altLang="zh-CN" b="1" dirty="0">
              <a:solidFill>
                <a:srgbClr val="FF0000"/>
              </a:solidFill>
              <a:latin typeface="楷体" panose="02010609060101010101" charset="-122"/>
              <a:ea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5041380"/>
          </a:xfrm>
          <a:prstGeom prst="rect">
            <a:avLst/>
          </a:prstGeom>
          <a:noFill/>
        </p:spPr>
        <p:txBody>
          <a:bodyPr wrap="square" rtlCol="0">
            <a:spAutoFit/>
          </a:bodyPr>
          <a:lstStyle/>
          <a:p>
            <a:pPr>
              <a:lnSpc>
                <a:spcPct val="120000"/>
              </a:lnSpc>
            </a:pPr>
            <a:r>
              <a:rPr lang="zh-CN" altLang="en-US" sz="2800" b="1" dirty="0" smtClean="0">
                <a:latin typeface="楷体" panose="02010609060101010101" charset="-122"/>
                <a:ea typeface="楷体" panose="02010609060101010101" charset="-122"/>
                <a:cs typeface="楷体" panose="02010609060101010101" charset="-122"/>
              </a:rPr>
              <a:t>传统</a:t>
            </a:r>
            <a:r>
              <a:rPr lang="zh-CN" altLang="en-US" sz="2800" b="1" dirty="0">
                <a:latin typeface="楷体" panose="02010609060101010101" charset="-122"/>
                <a:ea typeface="楷体" panose="02010609060101010101" charset="-122"/>
                <a:cs typeface="楷体" panose="02010609060101010101" charset="-122"/>
              </a:rPr>
              <a:t>系统日志收集的问题</a:t>
            </a:r>
          </a:p>
          <a:p>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dirty="0" smtClean="0">
                <a:latin typeface="楷体" panose="02010609060101010101" charset="-122"/>
                <a:ea typeface="楷体" panose="02010609060101010101" charset="-122"/>
                <a:cs typeface="楷体" panose="02010609060101010101" charset="-122"/>
              </a:rPr>
              <a:t> </a:t>
            </a:r>
            <a:r>
              <a:rPr lang="zh-CN" altLang="en-US" b="1" dirty="0" smtClean="0">
                <a:latin typeface="楷体" panose="02010609060101010101" charset="-122"/>
                <a:ea typeface="楷体" panose="02010609060101010101" charset="-122"/>
                <a:cs typeface="楷体" panose="02010609060101010101" charset="-122"/>
              </a:rPr>
              <a:t>在传统项目中，如果在生产环境中，有多台不同的服务器集群，如果生产环境需要通过日志定位项目的</a:t>
            </a:r>
            <a:r>
              <a:rPr lang="en-US" altLang="zh-CN" b="1" dirty="0" smtClean="0">
                <a:latin typeface="楷体" panose="02010609060101010101" charset="-122"/>
                <a:ea typeface="楷体" panose="02010609060101010101" charset="-122"/>
                <a:cs typeface="楷体" panose="02010609060101010101" charset="-122"/>
              </a:rPr>
              <a:t>Bug</a:t>
            </a:r>
            <a:r>
              <a:rPr lang="zh-CN" altLang="en-US" b="1" dirty="0" smtClean="0">
                <a:latin typeface="楷体" panose="02010609060101010101" charset="-122"/>
                <a:ea typeface="楷体" panose="02010609060101010101" charset="-122"/>
                <a:cs typeface="楷体" panose="02010609060101010101" charset="-122"/>
              </a:rPr>
              <a:t>的话，需要在每台节点上使用传统的命令方式查询，这样效率非常底下。</a:t>
            </a:r>
            <a:endParaRPr lang="en-US" altLang="zh-CN" b="1" dirty="0" smtClean="0">
              <a:latin typeface="楷体" panose="02010609060101010101" charset="-122"/>
              <a:ea typeface="楷体" panose="02010609060101010101" charset="-122"/>
              <a:cs typeface="楷体" panose="02010609060101010101" charset="-122"/>
            </a:endParaRPr>
          </a:p>
          <a:p>
            <a:r>
              <a:rPr lang="zh-CN" altLang="en-US" dirty="0" smtClean="0">
                <a:latin typeface="华文楷体" panose="02010600040101010101" pitchFamily="2" charset="-122"/>
                <a:ea typeface="华文楷体" panose="02010600040101010101" pitchFamily="2" charset="-122"/>
              </a:rPr>
              <a:t>  </a:t>
            </a:r>
            <a:r>
              <a:rPr lang="zh-CN" altLang="en-US" b="1" dirty="0" smtClean="0">
                <a:latin typeface="华文楷体" panose="02010600040101010101" pitchFamily="2" charset="-122"/>
                <a:ea typeface="华文楷体" panose="02010600040101010101" pitchFamily="2" charset="-122"/>
              </a:rPr>
              <a:t>通常</a:t>
            </a:r>
            <a:r>
              <a:rPr lang="zh-CN" altLang="en-US" b="1" dirty="0">
                <a:latin typeface="华文楷体" panose="02010600040101010101" pitchFamily="2" charset="-122"/>
                <a:ea typeface="华文楷体" panose="02010600040101010101" pitchFamily="2" charset="-122"/>
              </a:rPr>
              <a:t>，日志被分散在储存不同的设备上。如果你管理数十上百台服务器，你还在使用依次登录每台机器的传统方法查阅日志。这样是不是感觉很繁琐和效率低下。当务之急我们使用集中化的日志管理，例如：开源的</a:t>
            </a:r>
            <a:r>
              <a:rPr lang="en-US" altLang="zh-CN" b="1" dirty="0">
                <a:latin typeface="华文楷体" panose="02010600040101010101" pitchFamily="2" charset="-122"/>
                <a:ea typeface="华文楷体" panose="02010600040101010101" pitchFamily="2" charset="-122"/>
              </a:rPr>
              <a:t>syslog</a:t>
            </a:r>
            <a:r>
              <a:rPr lang="zh-CN" altLang="en-US" b="1" dirty="0">
                <a:latin typeface="华文楷体" panose="02010600040101010101" pitchFamily="2" charset="-122"/>
                <a:ea typeface="华文楷体" panose="02010600040101010101" pitchFamily="2" charset="-122"/>
              </a:rPr>
              <a:t>，将所有服务器上的日志收集汇总。</a:t>
            </a:r>
          </a:p>
          <a:p>
            <a:r>
              <a:rPr lang="zh-CN" altLang="en-US" b="1" dirty="0">
                <a:latin typeface="华文楷体" panose="02010600040101010101" pitchFamily="2" charset="-122"/>
                <a:ea typeface="华文楷体" panose="02010600040101010101" pitchFamily="2" charset="-122"/>
              </a:rPr>
              <a:t>集中化管理日志后，日志的统计和检索又成为一件比较麻烦的事情，一般我们使用</a:t>
            </a:r>
            <a:r>
              <a:rPr lang="en-US" altLang="zh-CN" b="1" dirty="0">
                <a:latin typeface="华文楷体" panose="02010600040101010101" pitchFamily="2" charset="-122"/>
                <a:ea typeface="华文楷体" panose="02010600040101010101" pitchFamily="2" charset="-122"/>
              </a:rPr>
              <a:t>grep</a:t>
            </a:r>
            <a:r>
              <a:rPr lang="zh-CN" altLang="en-US" b="1" dirty="0">
                <a:latin typeface="华文楷体" panose="02010600040101010101" pitchFamily="2" charset="-122"/>
                <a:ea typeface="华文楷体" panose="02010600040101010101" pitchFamily="2" charset="-122"/>
              </a:rPr>
              <a:t>、</a:t>
            </a:r>
            <a:r>
              <a:rPr lang="en-US" altLang="zh-CN" b="1" dirty="0" err="1">
                <a:latin typeface="华文楷体" panose="02010600040101010101" pitchFamily="2" charset="-122"/>
                <a:ea typeface="华文楷体" panose="02010600040101010101" pitchFamily="2" charset="-122"/>
              </a:rPr>
              <a:t>awk</a:t>
            </a:r>
            <a:r>
              <a:rPr lang="zh-CN" altLang="en-US" b="1" dirty="0">
                <a:latin typeface="华文楷体" panose="02010600040101010101" pitchFamily="2" charset="-122"/>
                <a:ea typeface="华文楷体" panose="02010600040101010101" pitchFamily="2" charset="-122"/>
              </a:rPr>
              <a:t>和</a:t>
            </a:r>
            <a:r>
              <a:rPr lang="en-US" altLang="zh-CN" b="1" dirty="0" err="1">
                <a:latin typeface="华文楷体" panose="02010600040101010101" pitchFamily="2" charset="-122"/>
                <a:ea typeface="华文楷体" panose="02010600040101010101" pitchFamily="2" charset="-122"/>
              </a:rPr>
              <a:t>wc</a:t>
            </a:r>
            <a:r>
              <a:rPr lang="zh-CN" altLang="en-US" b="1" dirty="0">
                <a:latin typeface="华文楷体" panose="02010600040101010101" pitchFamily="2" charset="-122"/>
                <a:ea typeface="华文楷体" panose="02010600040101010101" pitchFamily="2" charset="-122"/>
              </a:rPr>
              <a:t>等</a:t>
            </a:r>
            <a:r>
              <a:rPr lang="en-US" altLang="zh-CN" b="1" dirty="0">
                <a:latin typeface="华文楷体" panose="02010600040101010101" pitchFamily="2" charset="-122"/>
                <a:ea typeface="华文楷体" panose="02010600040101010101" pitchFamily="2" charset="-122"/>
              </a:rPr>
              <a:t>Linux</a:t>
            </a:r>
            <a:r>
              <a:rPr lang="zh-CN" altLang="en-US" b="1" dirty="0">
                <a:latin typeface="华文楷体" panose="02010600040101010101" pitchFamily="2" charset="-122"/>
                <a:ea typeface="华文楷体" panose="02010600040101010101" pitchFamily="2" charset="-122"/>
              </a:rPr>
              <a:t>命令能实现检索和统计，但是对于要求更高的查询、排序和统计等要求和庞大的机器数量依然使用这样的方法难免有点力不从心</a:t>
            </a:r>
            <a:r>
              <a:rPr lang="zh-CN" altLang="en-US" b="1" dirty="0" smtClean="0">
                <a:latin typeface="华文楷体" panose="02010600040101010101" pitchFamily="2" charset="-122"/>
                <a:ea typeface="华文楷体" panose="02010600040101010101" pitchFamily="2" charset="-122"/>
              </a:rPr>
              <a:t>。</a:t>
            </a:r>
            <a:endParaRPr lang="en-US" altLang="zh-CN" b="1" dirty="0" smtClean="0">
              <a:latin typeface="华文楷体" panose="02010600040101010101" pitchFamily="2" charset="-122"/>
              <a:ea typeface="华文楷体" panose="02010600040101010101" pitchFamily="2" charset="-122"/>
            </a:endParaRPr>
          </a:p>
          <a:p>
            <a:r>
              <a:rPr lang="en-US" altLang="zh-CN" b="1" dirty="0">
                <a:latin typeface="华文楷体" panose="02010600040101010101" pitchFamily="2" charset="-122"/>
                <a:ea typeface="华文楷体" panose="02010600040101010101" pitchFamily="2" charset="-122"/>
              </a:rPr>
              <a:t> </a:t>
            </a:r>
            <a:r>
              <a:rPr lang="en-US" altLang="zh-CN" b="1" dirty="0" smtClean="0">
                <a:latin typeface="华文楷体" panose="02010600040101010101" pitchFamily="2" charset="-122"/>
                <a:ea typeface="华文楷体" panose="02010600040101010101" pitchFamily="2" charset="-122"/>
              </a:rPr>
              <a:t>  </a:t>
            </a:r>
            <a:r>
              <a:rPr lang="zh-CN" altLang="en-US" b="1" dirty="0" smtClean="0">
                <a:latin typeface="华文楷体" panose="02010600040101010101" pitchFamily="2" charset="-122"/>
                <a:ea typeface="华文楷体" panose="02010600040101010101" pitchFamily="2" charset="-122"/>
              </a:rPr>
              <a:t>命令方式</a:t>
            </a:r>
            <a:r>
              <a:rPr lang="en-US" altLang="zh-CN" b="1" dirty="0" smtClean="0">
                <a:latin typeface="华文楷体" panose="02010600040101010101" pitchFamily="2" charset="-122"/>
                <a:ea typeface="华文楷体" panose="02010600040101010101" pitchFamily="2" charset="-122"/>
              </a:rPr>
              <a:t>:</a:t>
            </a:r>
          </a:p>
          <a:p>
            <a:r>
              <a:rPr lang="en-US" altLang="zh-CN" dirty="0" smtClean="0"/>
              <a:t>     tail </a:t>
            </a:r>
            <a:r>
              <a:rPr lang="en-US" altLang="zh-CN" dirty="0"/>
              <a:t>-n 300 myes.log | grep 'node-1'</a:t>
            </a:r>
            <a:endParaRPr lang="zh-CN" altLang="zh-CN" dirty="0"/>
          </a:p>
          <a:p>
            <a:r>
              <a:rPr lang="en-US" altLang="zh-CN" dirty="0" smtClean="0"/>
              <a:t>     tail </a:t>
            </a:r>
            <a:r>
              <a:rPr lang="en-US" altLang="zh-CN" dirty="0"/>
              <a:t>-100f myes.log</a:t>
            </a:r>
            <a:endParaRPr lang="zh-CN" altLang="zh-CN" dirty="0"/>
          </a:p>
          <a:p>
            <a:pPr>
              <a:lnSpc>
                <a:spcPct val="120000"/>
              </a:lnSpc>
            </a:pPr>
            <a:r>
              <a:rPr lang="zh-CN" altLang="en-US" b="1" dirty="0" smtClean="0">
                <a:latin typeface="华文楷体" panose="02010600040101010101" pitchFamily="2" charset="-122"/>
                <a:ea typeface="华文楷体" panose="02010600040101010101" pitchFamily="2" charset="-122"/>
              </a:rPr>
              <a:t>   </a:t>
            </a:r>
            <a:r>
              <a:rPr lang="zh-CN" altLang="en-US" b="1" dirty="0" smtClean="0">
                <a:solidFill>
                  <a:srgbClr val="C00000"/>
                </a:solidFill>
                <a:latin typeface="楷体" panose="02010609060101010101" charset="-122"/>
                <a:ea typeface="楷体" panose="02010609060101010101" charset="-122"/>
                <a:cs typeface="楷体" panose="02010609060101010101" charset="-122"/>
              </a:rPr>
              <a:t>画图演示</a:t>
            </a:r>
          </a:p>
          <a:p>
            <a:pPr>
              <a:lnSpc>
                <a:spcPct val="120000"/>
              </a:lnSpc>
            </a:pP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  </a:t>
            </a: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3519092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4302716"/>
          </a:xfrm>
          <a:prstGeom prst="rect">
            <a:avLst/>
          </a:prstGeom>
          <a:noFill/>
        </p:spPr>
        <p:txBody>
          <a:bodyPr wrap="square" rtlCol="0">
            <a:spAutoFit/>
          </a:bodyPr>
          <a:lstStyle/>
          <a:p>
            <a:r>
              <a:rPr lang="en-US" altLang="zh-CN" b="1" dirty="0" smtClean="0">
                <a:solidFill>
                  <a:schemeClr val="tx1"/>
                </a:solidFill>
                <a:latin typeface="楷体" panose="02010609060101010101" charset="-122"/>
                <a:ea typeface="楷体" panose="02010609060101010101" charset="-122"/>
                <a:cs typeface="楷体" panose="02010609060101010101" charset="-122"/>
              </a:rPr>
              <a:t>ELK</a:t>
            </a:r>
            <a:r>
              <a:rPr lang="zh-CN" altLang="en-US" b="1" dirty="0" smtClean="0">
                <a:solidFill>
                  <a:schemeClr val="tx1"/>
                </a:solidFill>
                <a:latin typeface="楷体" panose="02010609060101010101" charset="-122"/>
                <a:ea typeface="楷体" panose="02010609060101010101" charset="-122"/>
                <a:cs typeface="楷体" panose="02010609060101010101" charset="-122"/>
              </a:rPr>
              <a:t>分布式日志收集系统</a:t>
            </a:r>
            <a:r>
              <a:rPr lang="zh-CN" altLang="en-US" b="1" dirty="0">
                <a:latin typeface="楷体" panose="02010609060101010101" charset="-122"/>
                <a:ea typeface="楷体" panose="02010609060101010101" charset="-122"/>
                <a:cs typeface="楷体" panose="02010609060101010101" charset="-122"/>
              </a:rPr>
              <a:t>介绍</a:t>
            </a:r>
            <a:endParaRPr lang="en-US" altLang="zh-CN" b="1" dirty="0" smtClean="0">
              <a:solidFill>
                <a:schemeClr val="tx1"/>
              </a:solidFill>
              <a:latin typeface="楷体" panose="02010609060101010101" charset="-122"/>
              <a:ea typeface="楷体" panose="02010609060101010101" charset="-122"/>
              <a:cs typeface="楷体" panose="02010609060101010101" charset="-122"/>
            </a:endParaRPr>
          </a:p>
          <a:p>
            <a:endParaRPr lang="zh-CN" altLang="en-US"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dirty="0" smtClean="0">
                <a:latin typeface="华文楷体" panose="02010600040101010101" pitchFamily="2" charset="-122"/>
                <a:ea typeface="华文楷体" panose="02010600040101010101" pitchFamily="2" charset="-122"/>
              </a:rPr>
              <a:t>     </a:t>
            </a:r>
            <a:r>
              <a:rPr lang="en-US" altLang="zh-CN" b="1" dirty="0" err="1" smtClean="0">
                <a:latin typeface="华文楷体" panose="02010600040101010101" pitchFamily="2" charset="-122"/>
                <a:ea typeface="华文楷体" panose="02010600040101010101" pitchFamily="2" charset="-122"/>
              </a:rPr>
              <a:t>ElasticSearch</a:t>
            </a:r>
            <a:r>
              <a:rPr lang="zh-CN" altLang="en-US" b="1" dirty="0">
                <a:latin typeface="华文楷体" panose="02010600040101010101" pitchFamily="2" charset="-122"/>
                <a:ea typeface="华文楷体" panose="02010600040101010101" pitchFamily="2" charset="-122"/>
              </a:rPr>
              <a:t>是一个基于</a:t>
            </a:r>
            <a:r>
              <a:rPr lang="en-US" altLang="zh-CN" b="1" dirty="0">
                <a:latin typeface="华文楷体" panose="02010600040101010101" pitchFamily="2" charset="-122"/>
                <a:ea typeface="华文楷体" panose="02010600040101010101" pitchFamily="2" charset="-122"/>
              </a:rPr>
              <a:t>Lucene</a:t>
            </a:r>
            <a:r>
              <a:rPr lang="zh-CN" altLang="en-US" b="1" dirty="0">
                <a:latin typeface="华文楷体" panose="02010600040101010101" pitchFamily="2" charset="-122"/>
                <a:ea typeface="华文楷体" panose="02010600040101010101" pitchFamily="2" charset="-122"/>
              </a:rPr>
              <a:t>的开源分布式搜索服务器。它的特点有：分布式，零配置，自动发现，索引自动分片，索引副本机制，</a:t>
            </a:r>
            <a:r>
              <a:rPr lang="en-US" altLang="zh-CN" b="1" dirty="0">
                <a:latin typeface="华文楷体" panose="02010600040101010101" pitchFamily="2" charset="-122"/>
                <a:ea typeface="华文楷体" panose="02010600040101010101" pitchFamily="2" charset="-122"/>
              </a:rPr>
              <a:t>restful</a:t>
            </a:r>
            <a:r>
              <a:rPr lang="zh-CN" altLang="en-US" b="1" dirty="0">
                <a:latin typeface="华文楷体" panose="02010600040101010101" pitchFamily="2" charset="-122"/>
                <a:ea typeface="华文楷体" panose="02010600040101010101" pitchFamily="2" charset="-122"/>
              </a:rPr>
              <a:t>风格接口，多数据源，自动搜索负载等。它提供了一个分布式多用户能力的全文搜索引擎，基于</a:t>
            </a:r>
            <a:r>
              <a:rPr lang="en-US" altLang="zh-CN" b="1" dirty="0">
                <a:latin typeface="华文楷体" panose="02010600040101010101" pitchFamily="2" charset="-122"/>
                <a:ea typeface="华文楷体" panose="02010600040101010101" pitchFamily="2" charset="-122"/>
              </a:rPr>
              <a:t>RESTful web</a:t>
            </a:r>
            <a:r>
              <a:rPr lang="zh-CN" altLang="en-US" b="1" dirty="0">
                <a:latin typeface="华文楷体" panose="02010600040101010101" pitchFamily="2" charset="-122"/>
                <a:ea typeface="华文楷体" panose="02010600040101010101" pitchFamily="2" charset="-122"/>
              </a:rPr>
              <a:t>接口。</a:t>
            </a:r>
            <a:r>
              <a:rPr lang="en-US" altLang="zh-CN" b="1" dirty="0" err="1">
                <a:latin typeface="华文楷体" panose="02010600040101010101" pitchFamily="2" charset="-122"/>
                <a:ea typeface="华文楷体" panose="02010600040101010101" pitchFamily="2" charset="-122"/>
              </a:rPr>
              <a:t>Elasticsearch</a:t>
            </a:r>
            <a:r>
              <a:rPr lang="zh-CN" altLang="en-US" b="1" dirty="0">
                <a:latin typeface="华文楷体" panose="02010600040101010101" pitchFamily="2" charset="-122"/>
                <a:ea typeface="华文楷体" panose="02010600040101010101" pitchFamily="2" charset="-122"/>
              </a:rPr>
              <a:t>是用</a:t>
            </a:r>
            <a:r>
              <a:rPr lang="en-US" altLang="zh-CN" b="1" dirty="0">
                <a:latin typeface="华文楷体" panose="02010600040101010101" pitchFamily="2" charset="-122"/>
                <a:ea typeface="华文楷体" panose="02010600040101010101" pitchFamily="2" charset="-122"/>
              </a:rPr>
              <a:t>Java</a:t>
            </a:r>
            <a:r>
              <a:rPr lang="zh-CN" altLang="en-US" b="1" dirty="0">
                <a:latin typeface="华文楷体" panose="02010600040101010101" pitchFamily="2" charset="-122"/>
                <a:ea typeface="华文楷体" panose="02010600040101010101" pitchFamily="2" charset="-122"/>
              </a:rPr>
              <a:t>开发的，并作为</a:t>
            </a:r>
            <a:r>
              <a:rPr lang="en-US" altLang="zh-CN" b="1" dirty="0">
                <a:latin typeface="华文楷体" panose="02010600040101010101" pitchFamily="2" charset="-122"/>
                <a:ea typeface="华文楷体" panose="02010600040101010101" pitchFamily="2" charset="-122"/>
              </a:rPr>
              <a:t>Apache</a:t>
            </a:r>
            <a:r>
              <a:rPr lang="zh-CN" altLang="en-US" b="1" dirty="0">
                <a:latin typeface="华文楷体" panose="02010600040101010101" pitchFamily="2" charset="-122"/>
                <a:ea typeface="华文楷体" panose="02010600040101010101" pitchFamily="2" charset="-122"/>
              </a:rPr>
              <a:t>许可条款下的开放源码发布，是第二流行的企业搜索引擎。设计用于云计算中，能够达到实时搜索，稳定，可靠，快速，安装使用方便</a:t>
            </a:r>
            <a:r>
              <a:rPr lang="zh-CN" altLang="en-US" b="1" dirty="0" smtClean="0">
                <a:latin typeface="华文楷体" panose="02010600040101010101" pitchFamily="2" charset="-122"/>
                <a:ea typeface="华文楷体" panose="02010600040101010101" pitchFamily="2" charset="-122"/>
              </a:rPr>
              <a:t>。</a:t>
            </a:r>
            <a:endParaRPr lang="en-US" altLang="zh-CN" b="1" dirty="0" smtClean="0">
              <a:latin typeface="华文楷体" panose="02010600040101010101" pitchFamily="2" charset="-122"/>
              <a:ea typeface="华文楷体" panose="02010600040101010101" pitchFamily="2" charset="-122"/>
            </a:endParaRPr>
          </a:p>
          <a:p>
            <a:pPr>
              <a:lnSpc>
                <a:spcPct val="120000"/>
              </a:lnSpc>
            </a:pPr>
            <a:r>
              <a:rPr lang="en-US" altLang="zh-CN" b="1" dirty="0" smtClean="0">
                <a:latin typeface="华文楷体" panose="02010600040101010101" pitchFamily="2" charset="-122"/>
                <a:ea typeface="华文楷体" panose="02010600040101010101" pitchFamily="2" charset="-122"/>
              </a:rPr>
              <a:t>   </a:t>
            </a:r>
            <a:r>
              <a:rPr lang="zh-CN" altLang="en-US" b="1" dirty="0" smtClean="0">
                <a:latin typeface="华文楷体" panose="02010600040101010101" pitchFamily="2" charset="-122"/>
                <a:ea typeface="华文楷体" panose="02010600040101010101" pitchFamily="2" charset="-122"/>
              </a:rPr>
              <a:t> </a:t>
            </a:r>
            <a:r>
              <a:rPr lang="en-US" altLang="zh-CN" b="1" dirty="0" err="1">
                <a:latin typeface="华文楷体" panose="02010600040101010101" pitchFamily="2" charset="-122"/>
                <a:ea typeface="华文楷体" panose="02010600040101010101" pitchFamily="2" charset="-122"/>
              </a:rPr>
              <a:t>Logstash</a:t>
            </a:r>
            <a:r>
              <a:rPr lang="zh-CN" altLang="en-US" b="1" dirty="0" smtClean="0">
                <a:latin typeface="华文楷体" panose="02010600040101010101" pitchFamily="2" charset="-122"/>
                <a:ea typeface="华文楷体" panose="02010600040101010101" pitchFamily="2" charset="-122"/>
              </a:rPr>
              <a:t>是</a:t>
            </a:r>
            <a:r>
              <a:rPr lang="zh-CN" altLang="en-US" b="1" dirty="0">
                <a:latin typeface="华文楷体" panose="02010600040101010101" pitchFamily="2" charset="-122"/>
                <a:ea typeface="华文楷体" panose="02010600040101010101" pitchFamily="2" charset="-122"/>
              </a:rPr>
              <a:t>一个完全开源的工具，它可以对你的日志进行收集、过滤、分析，支持大量的数据获取方法，并将其存储供以后使用（如搜索）。说到搜索，</a:t>
            </a:r>
            <a:r>
              <a:rPr lang="en-US" altLang="zh-CN" b="1" dirty="0" err="1">
                <a:latin typeface="华文楷体" panose="02010600040101010101" pitchFamily="2" charset="-122"/>
                <a:ea typeface="华文楷体" panose="02010600040101010101" pitchFamily="2" charset="-122"/>
              </a:rPr>
              <a:t>logstash</a:t>
            </a:r>
            <a:r>
              <a:rPr lang="zh-CN" altLang="en-US" b="1" dirty="0">
                <a:latin typeface="华文楷体" panose="02010600040101010101" pitchFamily="2" charset="-122"/>
                <a:ea typeface="华文楷体" panose="02010600040101010101" pitchFamily="2" charset="-122"/>
              </a:rPr>
              <a:t>带有一个</a:t>
            </a:r>
            <a:r>
              <a:rPr lang="en-US" altLang="zh-CN" b="1" dirty="0">
                <a:latin typeface="华文楷体" panose="02010600040101010101" pitchFamily="2" charset="-122"/>
                <a:ea typeface="华文楷体" panose="02010600040101010101" pitchFamily="2" charset="-122"/>
              </a:rPr>
              <a:t>web</a:t>
            </a:r>
            <a:r>
              <a:rPr lang="zh-CN" altLang="en-US" b="1" dirty="0">
                <a:latin typeface="华文楷体" panose="02010600040101010101" pitchFamily="2" charset="-122"/>
                <a:ea typeface="华文楷体" panose="02010600040101010101" pitchFamily="2" charset="-122"/>
              </a:rPr>
              <a:t>界面，搜索和展示所有日志。一般工作方式为</a:t>
            </a:r>
            <a:r>
              <a:rPr lang="en-US" altLang="zh-CN" b="1" dirty="0">
                <a:latin typeface="华文楷体" panose="02010600040101010101" pitchFamily="2" charset="-122"/>
                <a:ea typeface="华文楷体" panose="02010600040101010101" pitchFamily="2" charset="-122"/>
              </a:rPr>
              <a:t>c/s</a:t>
            </a:r>
            <a:r>
              <a:rPr lang="zh-CN" altLang="en-US" b="1" dirty="0">
                <a:latin typeface="华文楷体" panose="02010600040101010101" pitchFamily="2" charset="-122"/>
                <a:ea typeface="华文楷体" panose="02010600040101010101" pitchFamily="2" charset="-122"/>
              </a:rPr>
              <a:t>架构，</a:t>
            </a:r>
            <a:r>
              <a:rPr lang="en-US" altLang="zh-CN" b="1" dirty="0">
                <a:latin typeface="华文楷体" panose="02010600040101010101" pitchFamily="2" charset="-122"/>
                <a:ea typeface="华文楷体" panose="02010600040101010101" pitchFamily="2" charset="-122"/>
              </a:rPr>
              <a:t>client</a:t>
            </a:r>
            <a:r>
              <a:rPr lang="zh-CN" altLang="en-US" b="1" dirty="0">
                <a:latin typeface="华文楷体" panose="02010600040101010101" pitchFamily="2" charset="-122"/>
                <a:ea typeface="华文楷体" panose="02010600040101010101" pitchFamily="2" charset="-122"/>
              </a:rPr>
              <a:t>端安装在需要收集日志的主机上，</a:t>
            </a:r>
            <a:r>
              <a:rPr lang="en-US" altLang="zh-CN" b="1" dirty="0">
                <a:latin typeface="华文楷体" panose="02010600040101010101" pitchFamily="2" charset="-122"/>
                <a:ea typeface="华文楷体" panose="02010600040101010101" pitchFamily="2" charset="-122"/>
              </a:rPr>
              <a:t>server</a:t>
            </a:r>
            <a:r>
              <a:rPr lang="zh-CN" altLang="en-US" b="1" dirty="0">
                <a:latin typeface="华文楷体" panose="02010600040101010101" pitchFamily="2" charset="-122"/>
                <a:ea typeface="华文楷体" panose="02010600040101010101" pitchFamily="2" charset="-122"/>
              </a:rPr>
              <a:t>端负责将收到的各节点日志进行过滤、修改等操作在一并发往</a:t>
            </a:r>
            <a:r>
              <a:rPr lang="en-US" altLang="zh-CN" b="1" dirty="0" err="1">
                <a:latin typeface="华文楷体" panose="02010600040101010101" pitchFamily="2" charset="-122"/>
                <a:ea typeface="华文楷体" panose="02010600040101010101" pitchFamily="2" charset="-122"/>
              </a:rPr>
              <a:t>elasticsearch</a:t>
            </a:r>
            <a:r>
              <a:rPr lang="zh-CN" altLang="en-US" b="1" dirty="0">
                <a:latin typeface="华文楷体" panose="02010600040101010101" pitchFamily="2" charset="-122"/>
                <a:ea typeface="华文楷体" panose="02010600040101010101" pitchFamily="2" charset="-122"/>
              </a:rPr>
              <a:t>上去。</a:t>
            </a:r>
            <a:r>
              <a:rPr lang="zh-CN" altLang="en-US" dirty="0"/>
              <a:t> </a:t>
            </a:r>
            <a:endParaRPr lang="en-US" altLang="zh-CN" dirty="0" smtClean="0"/>
          </a:p>
          <a:p>
            <a:pPr>
              <a:lnSpc>
                <a:spcPct val="120000"/>
              </a:lnSpc>
            </a:pPr>
            <a:r>
              <a:rPr lang="en-US" altLang="zh-CN" b="1" dirty="0">
                <a:latin typeface="楷体" panose="02010609060101010101" charset="-122"/>
                <a:ea typeface="楷体" panose="02010609060101010101" charset="-122"/>
                <a:cs typeface="楷体" panose="02010609060101010101" charset="-122"/>
              </a:rPr>
              <a:t> </a:t>
            </a:r>
            <a:r>
              <a:rPr lang="en-US" altLang="zh-CN" b="1" dirty="0">
                <a:latin typeface="楷体" panose="02010609060101010101" charset="-122"/>
                <a:ea typeface="楷体" panose="02010609060101010101" charset="-122"/>
                <a:cs typeface="楷体" panose="02010609060101010101" charset="-122"/>
              </a:rPr>
              <a:t> </a:t>
            </a:r>
            <a:r>
              <a:rPr lang="en-US" altLang="zh-CN" b="1" dirty="0" err="1" smtClean="0">
                <a:latin typeface="华文楷体" panose="02010600040101010101" pitchFamily="2" charset="-122"/>
                <a:ea typeface="华文楷体" panose="02010600040101010101" pitchFamily="2" charset="-122"/>
                <a:cs typeface="楷体" panose="02010609060101010101" charset="-122"/>
              </a:rPr>
              <a:t>Kibana</a:t>
            </a:r>
            <a:r>
              <a:rPr lang="zh-CN" altLang="en-US" b="1" dirty="0">
                <a:latin typeface="华文楷体" panose="02010600040101010101" pitchFamily="2" charset="-122"/>
                <a:ea typeface="华文楷体" panose="02010600040101010101" pitchFamily="2" charset="-122"/>
              </a:rPr>
              <a:t>是一个基于浏览器页面的</a:t>
            </a:r>
            <a:r>
              <a:rPr lang="en-US" altLang="zh-CN" b="1" dirty="0" err="1">
                <a:latin typeface="华文楷体" panose="02010600040101010101" pitchFamily="2" charset="-122"/>
                <a:ea typeface="华文楷体" panose="02010600040101010101" pitchFamily="2" charset="-122"/>
              </a:rPr>
              <a:t>Elasticsearch</a:t>
            </a:r>
            <a:r>
              <a:rPr lang="zh-CN" altLang="en-US" b="1" dirty="0">
                <a:latin typeface="华文楷体" panose="02010600040101010101" pitchFamily="2" charset="-122"/>
                <a:ea typeface="华文楷体" panose="02010600040101010101" pitchFamily="2" charset="-122"/>
              </a:rPr>
              <a:t>前端展示工具，也是一个开源和免费的工具，</a:t>
            </a:r>
            <a:r>
              <a:rPr lang="en-US" altLang="zh-CN" b="1" dirty="0" err="1">
                <a:latin typeface="华文楷体" panose="02010600040101010101" pitchFamily="2" charset="-122"/>
                <a:ea typeface="华文楷体" panose="02010600040101010101" pitchFamily="2" charset="-122"/>
              </a:rPr>
              <a:t>Kibana</a:t>
            </a:r>
            <a:r>
              <a:rPr lang="zh-CN" altLang="en-US" b="1" dirty="0">
                <a:latin typeface="华文楷体" panose="02010600040101010101" pitchFamily="2" charset="-122"/>
                <a:ea typeface="华文楷体" panose="02010600040101010101" pitchFamily="2" charset="-122"/>
              </a:rPr>
              <a:t>可以为 </a:t>
            </a:r>
            <a:r>
              <a:rPr lang="en-US" altLang="zh-CN" b="1" dirty="0" err="1">
                <a:latin typeface="华文楷体" panose="02010600040101010101" pitchFamily="2" charset="-122"/>
                <a:ea typeface="华文楷体" panose="02010600040101010101" pitchFamily="2" charset="-122"/>
              </a:rPr>
              <a:t>Logstash</a:t>
            </a:r>
            <a:r>
              <a:rPr lang="en-US" altLang="zh-CN" b="1" dirty="0">
                <a:latin typeface="华文楷体" panose="02010600040101010101" pitchFamily="2" charset="-122"/>
                <a:ea typeface="华文楷体" panose="02010600040101010101" pitchFamily="2" charset="-122"/>
              </a:rPr>
              <a:t> </a:t>
            </a:r>
            <a:r>
              <a:rPr lang="zh-CN" altLang="en-US" b="1" dirty="0">
                <a:latin typeface="华文楷体" panose="02010600040101010101" pitchFamily="2" charset="-122"/>
                <a:ea typeface="华文楷体" panose="02010600040101010101" pitchFamily="2" charset="-122"/>
              </a:rPr>
              <a:t>和 </a:t>
            </a:r>
            <a:r>
              <a:rPr lang="en-US" altLang="zh-CN" b="1" dirty="0" err="1">
                <a:latin typeface="华文楷体" panose="02010600040101010101" pitchFamily="2" charset="-122"/>
                <a:ea typeface="华文楷体" panose="02010600040101010101" pitchFamily="2" charset="-122"/>
              </a:rPr>
              <a:t>ElasticSearch</a:t>
            </a:r>
            <a:r>
              <a:rPr lang="en-US" altLang="zh-CN" b="1" dirty="0">
                <a:latin typeface="华文楷体" panose="02010600040101010101" pitchFamily="2" charset="-122"/>
                <a:ea typeface="华文楷体" panose="02010600040101010101" pitchFamily="2" charset="-122"/>
              </a:rPr>
              <a:t> </a:t>
            </a:r>
            <a:r>
              <a:rPr lang="zh-CN" altLang="en-US" b="1" dirty="0">
                <a:latin typeface="华文楷体" panose="02010600040101010101" pitchFamily="2" charset="-122"/>
                <a:ea typeface="华文楷体" panose="02010600040101010101" pitchFamily="2" charset="-122"/>
              </a:rPr>
              <a:t>提供的日志分析友好的 </a:t>
            </a:r>
            <a:r>
              <a:rPr lang="en-US" altLang="zh-CN" b="1" dirty="0">
                <a:latin typeface="华文楷体" panose="02010600040101010101" pitchFamily="2" charset="-122"/>
                <a:ea typeface="华文楷体" panose="02010600040101010101" pitchFamily="2" charset="-122"/>
              </a:rPr>
              <a:t>Web </a:t>
            </a:r>
            <a:r>
              <a:rPr lang="zh-CN" altLang="en-US" b="1" dirty="0">
                <a:latin typeface="华文楷体" panose="02010600040101010101" pitchFamily="2" charset="-122"/>
                <a:ea typeface="华文楷体" panose="02010600040101010101" pitchFamily="2" charset="-122"/>
              </a:rPr>
              <a:t>界面，可以帮助您汇总、分析和搜索重要数据日志。</a:t>
            </a:r>
            <a:endParaRPr lang="en-US" altLang="zh-CN" b="1" dirty="0" smtClean="0">
              <a:latin typeface="华文楷体" panose="02010600040101010101" pitchFamily="2" charset="-122"/>
              <a:ea typeface="华文楷体" panose="02010600040101010101" pitchFamily="2"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  </a:t>
            </a: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36079440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3416320"/>
          </a:xfrm>
          <a:prstGeom prst="rect">
            <a:avLst/>
          </a:prstGeom>
          <a:noFill/>
        </p:spPr>
        <p:txBody>
          <a:bodyPr wrap="square" rtlCol="0">
            <a:spAutoFit/>
          </a:bodyPr>
          <a:lstStyle/>
          <a:p>
            <a:r>
              <a:rPr lang="en-US" altLang="zh-CN" b="1" dirty="0" smtClean="0">
                <a:solidFill>
                  <a:schemeClr val="tx1"/>
                </a:solidFill>
                <a:latin typeface="楷体" panose="02010609060101010101" charset="-122"/>
                <a:ea typeface="楷体" panose="02010609060101010101" charset="-122"/>
                <a:cs typeface="楷体" panose="02010609060101010101" charset="-122"/>
              </a:rPr>
              <a:t>ELK</a:t>
            </a:r>
            <a:r>
              <a:rPr lang="zh-CN" altLang="en-US" b="1" dirty="0" smtClean="0">
                <a:solidFill>
                  <a:schemeClr val="tx1"/>
                </a:solidFill>
                <a:latin typeface="楷体" panose="02010609060101010101" charset="-122"/>
                <a:ea typeface="楷体" panose="02010609060101010101" charset="-122"/>
                <a:cs typeface="楷体" panose="02010609060101010101" charset="-122"/>
              </a:rPr>
              <a:t>分布式日志收集</a:t>
            </a:r>
            <a:r>
              <a:rPr lang="zh-CN" altLang="en-US" b="1" dirty="0" smtClean="0">
                <a:latin typeface="楷体" panose="02010609060101010101" charset="-122"/>
                <a:ea typeface="楷体" panose="02010609060101010101" charset="-122"/>
                <a:cs typeface="楷体" panose="02010609060101010101" charset="-122"/>
              </a:rPr>
              <a:t>原理</a:t>
            </a:r>
            <a:endParaRPr lang="en-US" altLang="zh-CN" b="1" dirty="0" smtClean="0">
              <a:latin typeface="楷体" panose="02010609060101010101" charset="-122"/>
              <a:ea typeface="楷体" panose="02010609060101010101" charset="-122"/>
              <a:cs typeface="楷体" panose="02010609060101010101" charset="-122"/>
            </a:endParaRPr>
          </a:p>
          <a:p>
            <a:r>
              <a:rPr lang="en-US" altLang="zh-CN" b="1" dirty="0" smtClean="0">
                <a:solidFill>
                  <a:schemeClr val="tx1"/>
                </a:solidFill>
                <a:latin typeface="楷体" panose="02010609060101010101" charset="-122"/>
                <a:ea typeface="楷体" panose="02010609060101010101" charset="-122"/>
                <a:cs typeface="楷体" panose="02010609060101010101" charset="-122"/>
              </a:rPr>
              <a:t>1、</a:t>
            </a:r>
            <a:r>
              <a:rPr lang="zh-CN" altLang="en-US" b="1" dirty="0" smtClean="0">
                <a:solidFill>
                  <a:schemeClr val="tx1"/>
                </a:solidFill>
                <a:latin typeface="楷体" panose="02010609060101010101" charset="-122"/>
                <a:ea typeface="楷体" panose="02010609060101010101" charset="-122"/>
                <a:cs typeface="楷体" panose="02010609060101010101" charset="-122"/>
              </a:rPr>
              <a:t>每台服务器集群节点安装</a:t>
            </a:r>
            <a:r>
              <a:rPr lang="en-US" altLang="zh-CN" b="1" dirty="0" err="1" smtClean="0">
                <a:latin typeface="华文楷体" panose="02010600040101010101" pitchFamily="2" charset="-122"/>
                <a:ea typeface="华文楷体" panose="02010600040101010101" pitchFamily="2" charset="-122"/>
              </a:rPr>
              <a:t>Logstash</a:t>
            </a:r>
            <a:r>
              <a:rPr lang="zh-CN" altLang="en-US" b="1" dirty="0" smtClean="0">
                <a:latin typeface="华文楷体" panose="02010600040101010101" pitchFamily="2" charset="-122"/>
                <a:ea typeface="华文楷体" panose="02010600040101010101" pitchFamily="2" charset="-122"/>
              </a:rPr>
              <a:t>日志收集系统插件</a:t>
            </a:r>
            <a:endParaRPr lang="en-US" altLang="zh-CN" b="1" dirty="0" smtClean="0">
              <a:latin typeface="华文楷体" panose="02010600040101010101" pitchFamily="2" charset="-122"/>
              <a:ea typeface="华文楷体" panose="02010600040101010101" pitchFamily="2" charset="-122"/>
            </a:endParaRPr>
          </a:p>
          <a:p>
            <a:r>
              <a:rPr lang="en-US" altLang="zh-CN" b="1" dirty="0" smtClean="0">
                <a:solidFill>
                  <a:schemeClr val="tx1"/>
                </a:solidFill>
                <a:latin typeface="华文楷体" panose="02010600040101010101" pitchFamily="2" charset="-122"/>
                <a:ea typeface="华文楷体" panose="02010600040101010101" pitchFamily="2" charset="-122"/>
                <a:cs typeface="楷体" panose="02010609060101010101" charset="-122"/>
              </a:rPr>
              <a:t>2、</a:t>
            </a:r>
            <a:r>
              <a:rPr lang="zh-CN" altLang="en-US" b="1" dirty="0" smtClean="0">
                <a:solidFill>
                  <a:schemeClr val="tx1"/>
                </a:solidFill>
                <a:latin typeface="华文楷体" panose="02010600040101010101" pitchFamily="2" charset="-122"/>
                <a:ea typeface="华文楷体" panose="02010600040101010101" pitchFamily="2" charset="-122"/>
                <a:cs typeface="楷体" panose="02010609060101010101" charset="-122"/>
              </a:rPr>
              <a:t>每台服务器节点将日志输入到</a:t>
            </a:r>
            <a:r>
              <a:rPr lang="en-US" altLang="zh-CN" b="1" dirty="0" err="1" smtClean="0">
                <a:solidFill>
                  <a:schemeClr val="tx1"/>
                </a:solidFill>
                <a:latin typeface="华文楷体" panose="02010600040101010101" pitchFamily="2" charset="-122"/>
                <a:ea typeface="华文楷体" panose="02010600040101010101" pitchFamily="2" charset="-122"/>
                <a:cs typeface="楷体" panose="02010609060101010101" charset="-122"/>
              </a:rPr>
              <a:t>Logstash</a:t>
            </a:r>
            <a:r>
              <a:rPr lang="zh-CN" altLang="en-US" b="1" dirty="0" smtClean="0">
                <a:solidFill>
                  <a:schemeClr val="tx1"/>
                </a:solidFill>
                <a:latin typeface="华文楷体" panose="02010600040101010101" pitchFamily="2" charset="-122"/>
                <a:ea typeface="华文楷体" panose="02010600040101010101" pitchFamily="2" charset="-122"/>
                <a:cs typeface="楷体" panose="02010609060101010101" charset="-122"/>
              </a:rPr>
              <a:t>中</a:t>
            </a:r>
            <a:endParaRPr lang="en-US" altLang="zh-CN" b="1" dirty="0" smtClean="0">
              <a:solidFill>
                <a:schemeClr val="tx1"/>
              </a:solidFill>
              <a:latin typeface="华文楷体" panose="02010600040101010101" pitchFamily="2" charset="-122"/>
              <a:ea typeface="华文楷体" panose="02010600040101010101" pitchFamily="2" charset="-122"/>
              <a:cs typeface="楷体" panose="02010609060101010101" charset="-122"/>
            </a:endParaRPr>
          </a:p>
          <a:p>
            <a:r>
              <a:rPr lang="en-US" altLang="zh-CN" b="1" dirty="0" smtClean="0">
                <a:latin typeface="华文楷体" panose="02010600040101010101" pitchFamily="2" charset="-122"/>
                <a:ea typeface="华文楷体" panose="02010600040101010101" pitchFamily="2" charset="-122"/>
                <a:cs typeface="楷体" panose="02010609060101010101" charset="-122"/>
              </a:rPr>
              <a:t>3、</a:t>
            </a:r>
            <a:r>
              <a:rPr lang="en-US" altLang="zh-CN" b="1" dirty="0">
                <a:latin typeface="华文楷体" panose="02010600040101010101" pitchFamily="2" charset="-122"/>
                <a:ea typeface="华文楷体" panose="02010600040101010101" pitchFamily="2" charset="-122"/>
              </a:rPr>
              <a:t>Logstash</a:t>
            </a:r>
            <a:r>
              <a:rPr lang="zh-CN" altLang="en-US" b="1" dirty="0">
                <a:latin typeface="华文楷体" panose="02010600040101010101" pitchFamily="2" charset="-122"/>
                <a:ea typeface="华文楷体" panose="02010600040101010101" pitchFamily="2" charset="-122"/>
              </a:rPr>
              <a:t>将该日志格式化为</a:t>
            </a:r>
            <a:r>
              <a:rPr lang="en-US" altLang="zh-CN" b="1" dirty="0" err="1">
                <a:latin typeface="华文楷体" panose="02010600040101010101" pitchFamily="2" charset="-122"/>
                <a:ea typeface="华文楷体" panose="02010600040101010101" pitchFamily="2" charset="-122"/>
              </a:rPr>
              <a:t>json</a:t>
            </a:r>
            <a:r>
              <a:rPr lang="zh-CN" altLang="en-US" b="1" dirty="0">
                <a:latin typeface="华文楷体" panose="02010600040101010101" pitchFamily="2" charset="-122"/>
                <a:ea typeface="华文楷体" panose="02010600040101010101" pitchFamily="2" charset="-122"/>
              </a:rPr>
              <a:t>格式</a:t>
            </a:r>
            <a:r>
              <a:rPr lang="zh-CN" altLang="en-US" b="1" dirty="0" smtClean="0">
                <a:latin typeface="华文楷体" panose="02010600040101010101" pitchFamily="2" charset="-122"/>
                <a:ea typeface="华文楷体" panose="02010600040101010101" pitchFamily="2" charset="-122"/>
              </a:rPr>
              <a:t>，根据每天创建不同的索引，输出到</a:t>
            </a:r>
            <a:r>
              <a:rPr lang="en-US" altLang="zh-CN" b="1" dirty="0" err="1" smtClean="0">
                <a:latin typeface="华文楷体" panose="02010600040101010101" pitchFamily="2" charset="-122"/>
                <a:ea typeface="华文楷体" panose="02010600040101010101" pitchFamily="2" charset="-122"/>
              </a:rPr>
              <a:t>ElasticSearch</a:t>
            </a:r>
            <a:r>
              <a:rPr lang="zh-CN" altLang="en-US" b="1" dirty="0" smtClean="0">
                <a:latin typeface="华文楷体" panose="02010600040101010101" pitchFamily="2" charset="-122"/>
                <a:ea typeface="华文楷体" panose="02010600040101010101" pitchFamily="2" charset="-122"/>
              </a:rPr>
              <a:t>中</a:t>
            </a:r>
            <a:endParaRPr lang="en-US" altLang="zh-CN" b="1" dirty="0" smtClean="0">
              <a:latin typeface="华文楷体" panose="02010600040101010101" pitchFamily="2" charset="-122"/>
              <a:ea typeface="华文楷体" panose="02010600040101010101" pitchFamily="2" charset="-122"/>
            </a:endParaRPr>
          </a:p>
          <a:p>
            <a:r>
              <a:rPr lang="en-US" altLang="zh-CN" b="1" dirty="0" smtClean="0">
                <a:solidFill>
                  <a:schemeClr val="tx1"/>
                </a:solidFill>
                <a:latin typeface="华文楷体" panose="02010600040101010101" pitchFamily="2" charset="-122"/>
                <a:ea typeface="华文楷体" panose="02010600040101010101" pitchFamily="2" charset="-122"/>
                <a:cs typeface="楷体" panose="02010609060101010101" charset="-122"/>
              </a:rPr>
              <a:t>4、</a:t>
            </a:r>
            <a:r>
              <a:rPr lang="zh-CN" altLang="en-US" b="1" dirty="0" smtClean="0">
                <a:latin typeface="华文楷体" panose="02010600040101010101" pitchFamily="2" charset="-122"/>
                <a:ea typeface="华文楷体" panose="02010600040101010101" pitchFamily="2" charset="-122"/>
                <a:cs typeface="楷体" panose="02010609060101010101" charset="-122"/>
              </a:rPr>
              <a:t>浏览器使用</a:t>
            </a:r>
            <a:r>
              <a:rPr lang="zh-CN" altLang="en-US" b="1" dirty="0">
                <a:solidFill>
                  <a:srgbClr val="FF0000"/>
                </a:solidFill>
                <a:latin typeface="华文楷体" panose="02010600040101010101" pitchFamily="2" charset="-122"/>
                <a:ea typeface="华文楷体" panose="02010600040101010101" pitchFamily="2" charset="-122"/>
                <a:cs typeface="楷体" panose="02010609060101010101" charset="-122"/>
              </a:rPr>
              <a:t>安装</a:t>
            </a:r>
            <a:r>
              <a:rPr lang="en-US" altLang="zh-CN" b="1" dirty="0" err="1" smtClean="0">
                <a:solidFill>
                  <a:srgbClr val="FF0000"/>
                </a:solidFill>
                <a:latin typeface="华文楷体" panose="02010600040101010101" pitchFamily="2" charset="-122"/>
                <a:ea typeface="华文楷体" panose="02010600040101010101" pitchFamily="2" charset="-122"/>
                <a:cs typeface="楷体" panose="02010609060101010101" charset="-122"/>
              </a:rPr>
              <a:t>Kibana</a:t>
            </a:r>
            <a:r>
              <a:rPr lang="zh-CN" altLang="en-US" b="1" dirty="0" smtClean="0">
                <a:solidFill>
                  <a:srgbClr val="FF0000"/>
                </a:solidFill>
                <a:latin typeface="华文楷体" panose="02010600040101010101" pitchFamily="2" charset="-122"/>
                <a:ea typeface="华文楷体" panose="02010600040101010101" pitchFamily="2" charset="-122"/>
                <a:cs typeface="楷体" panose="02010609060101010101" charset="-122"/>
              </a:rPr>
              <a:t>查询日志信息</a:t>
            </a:r>
            <a:endParaRPr lang="en-US" altLang="zh-CN" b="1" dirty="0" smtClean="0">
              <a:solidFill>
                <a:srgbClr val="FF0000"/>
              </a:solidFill>
              <a:latin typeface="华文楷体" panose="02010600040101010101" pitchFamily="2" charset="-122"/>
              <a:ea typeface="华文楷体" panose="02010600040101010101" pitchFamily="2" charset="-122"/>
              <a:cs typeface="楷体" panose="02010609060101010101" charset="-122"/>
            </a:endParaRPr>
          </a:p>
          <a:p>
            <a:r>
              <a:rPr lang="zh-CN" altLang="en-US" b="1" smtClean="0">
                <a:solidFill>
                  <a:srgbClr val="FF0000"/>
                </a:solidFill>
                <a:latin typeface="华文楷体" panose="02010600040101010101" pitchFamily="2" charset="-122"/>
                <a:ea typeface="华文楷体" panose="02010600040101010101" pitchFamily="2" charset="-122"/>
                <a:cs typeface="楷体" panose="02010609060101010101" charset="-122"/>
              </a:rPr>
              <a:t>环境安装</a:t>
            </a:r>
            <a:endParaRPr lang="zh-CN" altLang="en-US"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r>
              <a:rPr lang="en-US" altLang="zh-CN" b="1" dirty="0" smtClean="0">
                <a:solidFill>
                  <a:srgbClr val="FF0000"/>
                </a:solidFill>
                <a:latin typeface="楷体" panose="02010609060101010101" charset="-122"/>
                <a:ea typeface="楷体" panose="02010609060101010101" charset="-122"/>
                <a:cs typeface="楷体" panose="02010609060101010101" charset="-122"/>
              </a:rPr>
              <a:t>1、</a:t>
            </a:r>
            <a:r>
              <a:rPr lang="zh-CN" altLang="en-US" b="1" dirty="0" smtClean="0">
                <a:solidFill>
                  <a:srgbClr val="FF0000"/>
                </a:solidFill>
                <a:latin typeface="楷体" panose="02010609060101010101" charset="-122"/>
                <a:ea typeface="楷体" panose="02010609060101010101" charset="-122"/>
                <a:cs typeface="楷体" panose="02010609060101010101" charset="-122"/>
              </a:rPr>
              <a:t>安装</a:t>
            </a:r>
            <a:r>
              <a:rPr lang="en-US" altLang="zh-CN" b="1" dirty="0" err="1" smtClean="0">
                <a:solidFill>
                  <a:srgbClr val="FF0000"/>
                </a:solidFill>
                <a:latin typeface="华文楷体" panose="02010600040101010101" pitchFamily="2" charset="-122"/>
                <a:ea typeface="华文楷体" panose="02010600040101010101" pitchFamily="2" charset="-122"/>
              </a:rPr>
              <a:t>ElasticSearch</a:t>
            </a:r>
            <a:endParaRPr lang="en-US" altLang="zh-CN" b="1" dirty="0" smtClean="0">
              <a:solidFill>
                <a:srgbClr val="FF0000"/>
              </a:solidFill>
              <a:latin typeface="华文楷体" panose="02010600040101010101" pitchFamily="2" charset="-122"/>
              <a:ea typeface="华文楷体" panose="02010600040101010101" pitchFamily="2" charset="-122"/>
            </a:endParaRPr>
          </a:p>
          <a:p>
            <a:pPr>
              <a:lnSpc>
                <a:spcPct val="120000"/>
              </a:lnSpc>
            </a:pPr>
            <a:r>
              <a:rPr lang="en-US" altLang="zh-CN" b="1" dirty="0" smtClean="0">
                <a:latin typeface="华文楷体" panose="02010600040101010101" pitchFamily="2" charset="-122"/>
                <a:ea typeface="华文楷体" panose="02010600040101010101" pitchFamily="2" charset="-122"/>
                <a:cs typeface="楷体" panose="02010609060101010101" charset="-122"/>
              </a:rPr>
              <a:t>2、</a:t>
            </a:r>
            <a:r>
              <a:rPr lang="zh-CN" altLang="en-US" b="1" dirty="0" smtClean="0">
                <a:latin typeface="华文楷体" panose="02010600040101010101" pitchFamily="2" charset="-122"/>
                <a:ea typeface="华文楷体" panose="02010600040101010101" pitchFamily="2" charset="-122"/>
              </a:rPr>
              <a:t>安装</a:t>
            </a:r>
            <a:r>
              <a:rPr lang="en-US" altLang="zh-CN" b="1" dirty="0" err="1" smtClean="0">
                <a:latin typeface="华文楷体" panose="02010600040101010101" pitchFamily="2" charset="-122"/>
                <a:ea typeface="华文楷体" panose="02010600040101010101" pitchFamily="2" charset="-122"/>
              </a:rPr>
              <a:t>Logstash</a:t>
            </a:r>
            <a:endParaRPr lang="en-US" altLang="zh-CN" b="1" dirty="0" smtClean="0">
              <a:latin typeface="华文楷体" panose="02010600040101010101" pitchFamily="2" charset="-122"/>
              <a:ea typeface="华文楷体" panose="02010600040101010101" pitchFamily="2" charset="-122"/>
            </a:endParaRPr>
          </a:p>
          <a:p>
            <a:pPr>
              <a:lnSpc>
                <a:spcPct val="120000"/>
              </a:lnSpc>
            </a:pPr>
            <a:r>
              <a:rPr lang="en-US" altLang="zh-CN" b="1" dirty="0" smtClean="0">
                <a:solidFill>
                  <a:srgbClr val="FF0000"/>
                </a:solidFill>
                <a:latin typeface="华文楷体" panose="02010600040101010101" pitchFamily="2" charset="-122"/>
                <a:ea typeface="华文楷体" panose="02010600040101010101" pitchFamily="2" charset="-122"/>
                <a:cs typeface="楷体" panose="02010609060101010101" charset="-122"/>
              </a:rPr>
              <a:t>3、</a:t>
            </a:r>
            <a:r>
              <a:rPr lang="en-US" altLang="zh-CN" b="1" dirty="0">
                <a:solidFill>
                  <a:srgbClr val="FF0000"/>
                </a:solidFill>
                <a:latin typeface="华文楷体" panose="02010600040101010101" pitchFamily="2" charset="-122"/>
                <a:ea typeface="华文楷体" panose="02010600040101010101" pitchFamily="2" charset="-122"/>
                <a:cs typeface="楷体" panose="02010609060101010101" charset="-122"/>
              </a:rPr>
              <a:t> </a:t>
            </a:r>
            <a:r>
              <a:rPr lang="zh-CN" altLang="en-US" b="1" dirty="0" smtClean="0">
                <a:solidFill>
                  <a:srgbClr val="FF0000"/>
                </a:solidFill>
                <a:latin typeface="华文楷体" panose="02010600040101010101" pitchFamily="2" charset="-122"/>
                <a:ea typeface="华文楷体" panose="02010600040101010101" pitchFamily="2" charset="-122"/>
                <a:cs typeface="楷体" panose="02010609060101010101" charset="-122"/>
              </a:rPr>
              <a:t>安装</a:t>
            </a:r>
            <a:r>
              <a:rPr lang="en-US" altLang="zh-CN" b="1" dirty="0" err="1" smtClean="0">
                <a:solidFill>
                  <a:srgbClr val="FF0000"/>
                </a:solidFill>
                <a:latin typeface="华文楷体" panose="02010600040101010101" pitchFamily="2" charset="-122"/>
                <a:ea typeface="华文楷体" panose="02010600040101010101" pitchFamily="2" charset="-122"/>
                <a:cs typeface="楷体" panose="02010609060101010101" charset="-122"/>
              </a:rPr>
              <a:t>Kibana</a:t>
            </a:r>
            <a:endParaRPr lang="en-US" altLang="zh-CN" b="1" dirty="0" smtClean="0">
              <a:solidFill>
                <a:srgbClr val="FF0000"/>
              </a:solidFill>
              <a:latin typeface="华文楷体" panose="02010600040101010101" pitchFamily="2" charset="-122"/>
              <a:ea typeface="华文楷体" panose="02010600040101010101" pitchFamily="2" charset="-122"/>
              <a:cs typeface="楷体" panose="02010609060101010101" charset="-122"/>
            </a:endParaRPr>
          </a:p>
          <a:p>
            <a:pPr>
              <a:lnSpc>
                <a:spcPct val="120000"/>
              </a:lnSpc>
            </a:pPr>
            <a:endParaRPr lang="en-US" altLang="zh-CN" b="1" dirty="0">
              <a:solidFill>
                <a:schemeClr val="tx1"/>
              </a:solidFill>
              <a:latin typeface="华文楷体" panose="02010600040101010101" pitchFamily="2" charset="-122"/>
              <a:ea typeface="华文楷体" panose="02010600040101010101" pitchFamily="2" charset="-122"/>
              <a:cs typeface="楷体" panose="02010609060101010101" charset="-122"/>
            </a:endParaRPr>
          </a:p>
          <a:p>
            <a:pPr>
              <a:lnSpc>
                <a:spcPct val="120000"/>
              </a:lnSpc>
            </a:pPr>
            <a:r>
              <a:rPr lang="zh-CN" altLang="en-US" b="1" dirty="0" smtClean="0">
                <a:latin typeface="华文楷体" panose="02010600040101010101" pitchFamily="2" charset="-122"/>
                <a:ea typeface="华文楷体" panose="02010600040101010101" pitchFamily="2" charset="-122"/>
                <a:cs typeface="楷体" panose="02010609060101010101" charset="-122"/>
              </a:rPr>
              <a:t>演示效果</a:t>
            </a: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22398708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5004447"/>
          </a:xfrm>
          <a:prstGeom prst="rect">
            <a:avLst/>
          </a:prstGeom>
          <a:noFill/>
        </p:spPr>
        <p:txBody>
          <a:bodyPr wrap="square" rtlCol="0">
            <a:spAutoFit/>
          </a:bodyPr>
          <a:lstStyle/>
          <a:p>
            <a:pPr>
              <a:lnSpc>
                <a:spcPct val="120000"/>
              </a:lnSpc>
            </a:pPr>
            <a:r>
              <a:rPr lang="en-US" altLang="zh-CN" sz="3200" b="1" dirty="0" err="1" smtClean="0">
                <a:latin typeface="华文楷体" panose="02010600040101010101" pitchFamily="2" charset="-122"/>
                <a:ea typeface="华文楷体" panose="02010600040101010101" pitchFamily="2" charset="-122"/>
              </a:rPr>
              <a:t>Logstash</a:t>
            </a:r>
            <a:r>
              <a:rPr lang="zh-CN" altLang="en-US" sz="3200" b="1" dirty="0" smtClean="0">
                <a:latin typeface="华文楷体" panose="02010600040101010101" pitchFamily="2" charset="-122"/>
                <a:ea typeface="华文楷体" panose="02010600040101010101" pitchFamily="2" charset="-122"/>
              </a:rPr>
              <a:t>介绍</a:t>
            </a:r>
            <a:endParaRPr lang="en-US" altLang="zh-CN" sz="3200" dirty="0" smtClean="0"/>
          </a:p>
          <a:p>
            <a:pPr>
              <a:lnSpc>
                <a:spcPct val="120000"/>
              </a:lnSpc>
            </a:pPr>
            <a:r>
              <a:rPr lang="en-US" altLang="zh-CN" b="1" dirty="0" err="1" smtClean="0">
                <a:latin typeface="华文楷体" panose="02010600040101010101" pitchFamily="2" charset="-122"/>
                <a:ea typeface="华文楷体" panose="02010600040101010101" pitchFamily="2" charset="-122"/>
              </a:rPr>
              <a:t>Logstash</a:t>
            </a:r>
            <a:r>
              <a:rPr lang="zh-CN" altLang="en-US" b="1" dirty="0">
                <a:latin typeface="华文楷体" panose="02010600040101010101" pitchFamily="2" charset="-122"/>
                <a:ea typeface="华文楷体" panose="02010600040101010101" pitchFamily="2" charset="-122"/>
              </a:rPr>
              <a:t>是一个完全开源的工具，它可以对你的日志进行收集、过滤、分析，支持大量的数据获取方法，并将其存储供以后使用（如搜索）。说到搜索，</a:t>
            </a:r>
            <a:r>
              <a:rPr lang="en-US" altLang="zh-CN" b="1" dirty="0" err="1">
                <a:latin typeface="华文楷体" panose="02010600040101010101" pitchFamily="2" charset="-122"/>
                <a:ea typeface="华文楷体" panose="02010600040101010101" pitchFamily="2" charset="-122"/>
              </a:rPr>
              <a:t>logstash</a:t>
            </a:r>
            <a:r>
              <a:rPr lang="zh-CN" altLang="en-US" b="1" dirty="0">
                <a:latin typeface="华文楷体" panose="02010600040101010101" pitchFamily="2" charset="-122"/>
                <a:ea typeface="华文楷体" panose="02010600040101010101" pitchFamily="2" charset="-122"/>
              </a:rPr>
              <a:t>带有一个</a:t>
            </a:r>
            <a:r>
              <a:rPr lang="en-US" altLang="zh-CN" b="1" dirty="0">
                <a:latin typeface="华文楷体" panose="02010600040101010101" pitchFamily="2" charset="-122"/>
                <a:ea typeface="华文楷体" panose="02010600040101010101" pitchFamily="2" charset="-122"/>
              </a:rPr>
              <a:t>web</a:t>
            </a:r>
            <a:r>
              <a:rPr lang="zh-CN" altLang="en-US" b="1" dirty="0">
                <a:latin typeface="华文楷体" panose="02010600040101010101" pitchFamily="2" charset="-122"/>
                <a:ea typeface="华文楷体" panose="02010600040101010101" pitchFamily="2" charset="-122"/>
              </a:rPr>
              <a:t>界面，搜索和展示所有日志。一般工作方式为</a:t>
            </a:r>
            <a:r>
              <a:rPr lang="en-US" altLang="zh-CN" b="1" dirty="0">
                <a:latin typeface="华文楷体" panose="02010600040101010101" pitchFamily="2" charset="-122"/>
                <a:ea typeface="华文楷体" panose="02010600040101010101" pitchFamily="2" charset="-122"/>
              </a:rPr>
              <a:t>c/s</a:t>
            </a:r>
            <a:r>
              <a:rPr lang="zh-CN" altLang="en-US" b="1" dirty="0">
                <a:latin typeface="华文楷体" panose="02010600040101010101" pitchFamily="2" charset="-122"/>
                <a:ea typeface="华文楷体" panose="02010600040101010101" pitchFamily="2" charset="-122"/>
              </a:rPr>
              <a:t>架构，</a:t>
            </a:r>
            <a:r>
              <a:rPr lang="en-US" altLang="zh-CN" b="1" dirty="0">
                <a:latin typeface="华文楷体" panose="02010600040101010101" pitchFamily="2" charset="-122"/>
                <a:ea typeface="华文楷体" panose="02010600040101010101" pitchFamily="2" charset="-122"/>
              </a:rPr>
              <a:t>client</a:t>
            </a:r>
            <a:r>
              <a:rPr lang="zh-CN" altLang="en-US" b="1" dirty="0">
                <a:latin typeface="华文楷体" panose="02010600040101010101" pitchFamily="2" charset="-122"/>
                <a:ea typeface="华文楷体" panose="02010600040101010101" pitchFamily="2" charset="-122"/>
              </a:rPr>
              <a:t>端安装在需要收集日志的主机上，</a:t>
            </a:r>
            <a:r>
              <a:rPr lang="en-US" altLang="zh-CN" b="1" dirty="0">
                <a:latin typeface="华文楷体" panose="02010600040101010101" pitchFamily="2" charset="-122"/>
                <a:ea typeface="华文楷体" panose="02010600040101010101" pitchFamily="2" charset="-122"/>
              </a:rPr>
              <a:t>server</a:t>
            </a:r>
            <a:r>
              <a:rPr lang="zh-CN" altLang="en-US" b="1" dirty="0">
                <a:latin typeface="华文楷体" panose="02010600040101010101" pitchFamily="2" charset="-122"/>
                <a:ea typeface="华文楷体" panose="02010600040101010101" pitchFamily="2" charset="-122"/>
              </a:rPr>
              <a:t>端负责将收到的各节点日志进行过滤、修改等操作在一并发往</a:t>
            </a:r>
            <a:r>
              <a:rPr lang="en-US" altLang="zh-CN" b="1" dirty="0" err="1">
                <a:latin typeface="华文楷体" panose="02010600040101010101" pitchFamily="2" charset="-122"/>
                <a:ea typeface="华文楷体" panose="02010600040101010101" pitchFamily="2" charset="-122"/>
              </a:rPr>
              <a:t>elasticsearch</a:t>
            </a:r>
            <a:r>
              <a:rPr lang="zh-CN" altLang="en-US" b="1" dirty="0">
                <a:latin typeface="华文楷体" panose="02010600040101010101" pitchFamily="2" charset="-122"/>
                <a:ea typeface="华文楷体" panose="02010600040101010101" pitchFamily="2" charset="-122"/>
              </a:rPr>
              <a:t>上去。</a:t>
            </a:r>
            <a:endParaRPr lang="en-US" altLang="zh-CN" b="1" dirty="0" smtClean="0">
              <a:latin typeface="华文楷体" panose="02010600040101010101" pitchFamily="2" charset="-122"/>
              <a:ea typeface="华文楷体" panose="02010600040101010101" pitchFamily="2" charset="-122"/>
            </a:endParaRPr>
          </a:p>
          <a:p>
            <a:pPr>
              <a:lnSpc>
                <a:spcPct val="120000"/>
              </a:lnSpc>
            </a:pPr>
            <a:r>
              <a:rPr lang="zh-CN" altLang="en-US" b="1" dirty="0">
                <a:latin typeface="华文楷体" panose="02010600040101010101" pitchFamily="2" charset="-122"/>
                <a:ea typeface="华文楷体" panose="02010600040101010101" pitchFamily="2" charset="-122"/>
              </a:rPr>
              <a:t>核心流程</a:t>
            </a:r>
            <a:r>
              <a:rPr lang="en-US" altLang="zh-CN" b="1" dirty="0">
                <a:latin typeface="华文楷体" panose="02010600040101010101" pitchFamily="2" charset="-122"/>
                <a:ea typeface="华文楷体" panose="02010600040101010101" pitchFamily="2" charset="-122"/>
              </a:rPr>
              <a:t>:</a:t>
            </a:r>
            <a:r>
              <a:rPr lang="en-US" altLang="zh-CN" b="1" dirty="0" err="1">
                <a:latin typeface="华文楷体" panose="02010600040101010101" pitchFamily="2" charset="-122"/>
                <a:ea typeface="华文楷体" panose="02010600040101010101" pitchFamily="2" charset="-122"/>
              </a:rPr>
              <a:t>Logstash</a:t>
            </a:r>
            <a:r>
              <a:rPr lang="zh-CN" altLang="en-US" b="1" dirty="0">
                <a:latin typeface="华文楷体" panose="02010600040101010101" pitchFamily="2" charset="-122"/>
                <a:ea typeface="华文楷体" panose="02010600040101010101" pitchFamily="2" charset="-122"/>
              </a:rPr>
              <a:t>事件处理有三个阶段：</a:t>
            </a:r>
            <a:r>
              <a:rPr lang="en-US" altLang="zh-CN" b="1" dirty="0">
                <a:latin typeface="华文楷体" panose="02010600040101010101" pitchFamily="2" charset="-122"/>
                <a:ea typeface="华文楷体" panose="02010600040101010101" pitchFamily="2" charset="-122"/>
              </a:rPr>
              <a:t>inputs → filters → outputs</a:t>
            </a:r>
            <a:r>
              <a:rPr lang="zh-CN" altLang="en-US" b="1" dirty="0">
                <a:latin typeface="华文楷体" panose="02010600040101010101" pitchFamily="2" charset="-122"/>
                <a:ea typeface="华文楷体" panose="02010600040101010101" pitchFamily="2" charset="-122"/>
              </a:rPr>
              <a:t>。是一个接收，处理，转发日志的工具。支持系统日志，</a:t>
            </a:r>
            <a:r>
              <a:rPr lang="en-US" altLang="zh-CN" b="1" dirty="0">
                <a:latin typeface="华文楷体" panose="02010600040101010101" pitchFamily="2" charset="-122"/>
                <a:ea typeface="华文楷体" panose="02010600040101010101" pitchFamily="2" charset="-122"/>
              </a:rPr>
              <a:t>webserver</a:t>
            </a:r>
            <a:r>
              <a:rPr lang="zh-CN" altLang="en-US" b="1" dirty="0">
                <a:latin typeface="华文楷体" panose="02010600040101010101" pitchFamily="2" charset="-122"/>
                <a:ea typeface="华文楷体" panose="02010600040101010101" pitchFamily="2" charset="-122"/>
              </a:rPr>
              <a:t>日志，错误日志，应用日志，总之包括所有可以抛出来的日志类型。</a:t>
            </a:r>
            <a:endParaRPr lang="en-US" altLang="zh-CN" b="1" dirty="0">
              <a:latin typeface="华文楷体" panose="02010600040101010101" pitchFamily="2" charset="-122"/>
              <a:ea typeface="华文楷体" panose="02010600040101010101" pitchFamily="2" charset="-122"/>
            </a:endParaRPr>
          </a:p>
          <a:p>
            <a:pPr>
              <a:lnSpc>
                <a:spcPct val="120000"/>
              </a:lnSpc>
            </a:pPr>
            <a:endParaRPr lang="en-US" altLang="zh-CN" b="1" dirty="0">
              <a:latin typeface="华文楷体" panose="02010600040101010101" pitchFamily="2" charset="-122"/>
              <a:ea typeface="华文楷体" panose="02010600040101010101" pitchFamily="2" charset="-122"/>
            </a:endParaRPr>
          </a:p>
          <a:p>
            <a:pPr>
              <a:lnSpc>
                <a:spcPct val="120000"/>
              </a:lnSpc>
            </a:pPr>
            <a:r>
              <a:rPr lang="en-US" altLang="zh-CN" b="1" dirty="0" err="1" smtClean="0">
                <a:latin typeface="华文楷体" panose="02010600040101010101" pitchFamily="2" charset="-122"/>
                <a:ea typeface="华文楷体" panose="02010600040101010101" pitchFamily="2" charset="-122"/>
              </a:rPr>
              <a:t>Logstash</a:t>
            </a:r>
            <a:r>
              <a:rPr lang="zh-CN" altLang="en-US" b="1" dirty="0" smtClean="0">
                <a:latin typeface="华文楷体" panose="02010600040101010101" pitchFamily="2" charset="-122"/>
                <a:ea typeface="华文楷体" panose="02010600040101010101" pitchFamily="2" charset="-122"/>
              </a:rPr>
              <a:t>环境安装</a:t>
            </a:r>
            <a:endParaRPr lang="en-US" altLang="zh-CN" b="1" dirty="0" smtClean="0">
              <a:latin typeface="华文楷体" panose="02010600040101010101" pitchFamily="2" charset="-122"/>
              <a:ea typeface="华文楷体" panose="02010600040101010101" pitchFamily="2" charset="-122"/>
            </a:endParaRPr>
          </a:p>
          <a:p>
            <a:pPr>
              <a:lnSpc>
                <a:spcPct val="120000"/>
              </a:lnSpc>
            </a:pPr>
            <a:r>
              <a:rPr lang="en-US" altLang="zh-CN" b="1" dirty="0" smtClean="0">
                <a:latin typeface="华文楷体" panose="02010600040101010101" pitchFamily="2" charset="-122"/>
                <a:ea typeface="华文楷体" panose="02010600040101010101" pitchFamily="2" charset="-122"/>
              </a:rPr>
              <a:t>1、</a:t>
            </a:r>
            <a:r>
              <a:rPr lang="zh-CN" altLang="en-US" b="1" dirty="0" smtClean="0">
                <a:latin typeface="华文楷体" panose="02010600040101010101" pitchFamily="2" charset="-122"/>
                <a:ea typeface="华文楷体" panose="02010600040101010101" pitchFamily="2" charset="-122"/>
              </a:rPr>
              <a:t>上传</a:t>
            </a:r>
            <a:r>
              <a:rPr lang="en-US" altLang="zh-CN" b="1" dirty="0" err="1" smtClean="0">
                <a:latin typeface="华文楷体" panose="02010600040101010101" pitchFamily="2" charset="-122"/>
                <a:ea typeface="华文楷体" panose="02010600040101010101" pitchFamily="2" charset="-122"/>
              </a:rPr>
              <a:t>logstash</a:t>
            </a:r>
            <a:r>
              <a:rPr lang="zh-CN" altLang="en-US" b="1" dirty="0" smtClean="0">
                <a:latin typeface="华文楷体" panose="02010600040101010101" pitchFamily="2" charset="-122"/>
                <a:ea typeface="华文楷体" panose="02010600040101010101" pitchFamily="2" charset="-122"/>
              </a:rPr>
              <a:t>安装包</a:t>
            </a:r>
            <a:r>
              <a:rPr lang="en-US" altLang="zh-CN" b="1" dirty="0" smtClean="0">
                <a:latin typeface="华文楷体" panose="02010600040101010101" pitchFamily="2" charset="-122"/>
                <a:ea typeface="华文楷体" panose="02010600040101010101" pitchFamily="2" charset="-122"/>
              </a:rPr>
              <a:t>(</a:t>
            </a:r>
            <a:r>
              <a:rPr lang="zh-CN" altLang="en-US" b="1" dirty="0" smtClean="0">
                <a:latin typeface="华文楷体" panose="02010600040101010101" pitchFamily="2" charset="-122"/>
                <a:ea typeface="华文楷体" panose="02010600040101010101" pitchFamily="2" charset="-122"/>
              </a:rPr>
              <a:t>资料</a:t>
            </a:r>
            <a:r>
              <a:rPr lang="en-US" altLang="zh-CN" b="1" dirty="0" smtClean="0">
                <a:latin typeface="华文楷体" panose="02010600040101010101" pitchFamily="2" charset="-122"/>
                <a:ea typeface="华文楷体" panose="02010600040101010101" pitchFamily="2" charset="-122"/>
              </a:rPr>
              <a:t>)</a:t>
            </a:r>
          </a:p>
          <a:p>
            <a:pPr>
              <a:lnSpc>
                <a:spcPct val="120000"/>
              </a:lnSpc>
            </a:pPr>
            <a:r>
              <a:rPr lang="en-US" altLang="zh-CN" b="1" dirty="0" smtClean="0">
                <a:latin typeface="华文楷体" panose="02010600040101010101" pitchFamily="2" charset="-122"/>
                <a:ea typeface="华文楷体" panose="02010600040101010101" pitchFamily="2" charset="-122"/>
              </a:rPr>
              <a:t>2、</a:t>
            </a:r>
            <a:r>
              <a:rPr lang="zh-CN" altLang="en-US" b="1" dirty="0" smtClean="0">
                <a:latin typeface="华文楷体" panose="02010600040101010101" pitchFamily="2" charset="-122"/>
                <a:ea typeface="华文楷体" panose="02010600040101010101" pitchFamily="2" charset="-122"/>
              </a:rPr>
              <a:t>解压</a:t>
            </a:r>
            <a:r>
              <a:rPr lang="en-US" altLang="zh-CN" b="1" dirty="0" smtClean="0">
                <a:latin typeface="华文楷体" panose="02010600040101010101" pitchFamily="2" charset="-122"/>
                <a:ea typeface="华文楷体" panose="02010600040101010101" pitchFamily="2" charset="-122"/>
              </a:rPr>
              <a:t>tar –</a:t>
            </a:r>
            <a:r>
              <a:rPr lang="en-US" altLang="zh-CN" b="1" dirty="0" err="1" smtClean="0">
                <a:latin typeface="华文楷体" panose="02010600040101010101" pitchFamily="2" charset="-122"/>
                <a:ea typeface="华文楷体" panose="02010600040101010101" pitchFamily="2" charset="-122"/>
              </a:rPr>
              <a:t>zxvf</a:t>
            </a:r>
            <a:r>
              <a:rPr lang="en-US" altLang="zh-CN" b="1" dirty="0" smtClean="0">
                <a:latin typeface="华文楷体" panose="02010600040101010101" pitchFamily="2" charset="-122"/>
                <a:ea typeface="华文楷体" panose="02010600040101010101" pitchFamily="2" charset="-122"/>
              </a:rPr>
              <a:t>  logstash-6.4.3.tar.gz</a:t>
            </a:r>
          </a:p>
          <a:p>
            <a:pPr>
              <a:lnSpc>
                <a:spcPct val="120000"/>
              </a:lnSpc>
            </a:pPr>
            <a:r>
              <a:rPr lang="en-US" altLang="zh-CN" b="1" dirty="0" smtClean="0">
                <a:latin typeface="华文楷体" panose="02010600040101010101" pitchFamily="2" charset="-122"/>
                <a:ea typeface="华文楷体" panose="02010600040101010101" pitchFamily="2" charset="-122"/>
              </a:rPr>
              <a:t>3、</a:t>
            </a:r>
            <a:r>
              <a:rPr lang="zh-CN" altLang="en-US" b="1" dirty="0" smtClean="0">
                <a:latin typeface="华文楷体" panose="02010600040101010101" pitchFamily="2" charset="-122"/>
                <a:ea typeface="华文楷体" panose="02010600040101010101" pitchFamily="2" charset="-122"/>
              </a:rPr>
              <a:t>在</a:t>
            </a:r>
            <a:r>
              <a:rPr lang="en-US" altLang="zh-CN" b="1" dirty="0" err="1" smtClean="0">
                <a:latin typeface="华文楷体" panose="02010600040101010101" pitchFamily="2" charset="-122"/>
                <a:ea typeface="华文楷体" panose="02010600040101010101" pitchFamily="2" charset="-122"/>
              </a:rPr>
              <a:t>config</a:t>
            </a:r>
            <a:r>
              <a:rPr lang="zh-CN" altLang="en-US" b="1" dirty="0" smtClean="0">
                <a:latin typeface="华文楷体" panose="02010600040101010101" pitchFamily="2" charset="-122"/>
                <a:ea typeface="华文楷体" panose="02010600040101010101" pitchFamily="2" charset="-122"/>
              </a:rPr>
              <a:t>目录下放入</a:t>
            </a:r>
            <a:r>
              <a:rPr lang="en-US" altLang="zh-CN" b="1" dirty="0" smtClean="0">
                <a:latin typeface="华文楷体" panose="02010600040101010101" pitchFamily="2" charset="-122"/>
                <a:ea typeface="华文楷体" panose="02010600040101010101" pitchFamily="2" charset="-122"/>
              </a:rPr>
              <a:t>mayikt01.conf </a:t>
            </a:r>
            <a:r>
              <a:rPr lang="zh-CN" altLang="en-US" b="1" dirty="0" smtClean="0">
                <a:latin typeface="华文楷体" panose="02010600040101010101" pitchFamily="2" charset="-122"/>
                <a:ea typeface="华文楷体" panose="02010600040101010101" pitchFamily="2" charset="-122"/>
              </a:rPr>
              <a:t>读入并且读出日志信息</a:t>
            </a:r>
            <a:endParaRPr lang="en-US" altLang="zh-CN" b="1" dirty="0" smtClean="0">
              <a:latin typeface="华文楷体" panose="02010600040101010101" pitchFamily="2" charset="-122"/>
              <a:ea typeface="华文楷体" panose="02010600040101010101" pitchFamily="2" charset="-122"/>
            </a:endParaRPr>
          </a:p>
          <a:p>
            <a:pPr>
              <a:lnSpc>
                <a:spcPct val="120000"/>
              </a:lnSpc>
            </a:pPr>
            <a:endParaRPr lang="en-US" altLang="zh-CN" b="1" dirty="0" smtClean="0">
              <a:latin typeface="华文楷体" panose="02010600040101010101" pitchFamily="2" charset="-122"/>
              <a:ea typeface="华文楷体" panose="02010600040101010101" pitchFamily="2" charset="-122"/>
            </a:endParaRPr>
          </a:p>
          <a:p>
            <a:pPr>
              <a:lnSpc>
                <a:spcPct val="120000"/>
              </a:lnSpc>
            </a:pPr>
            <a:endParaRPr lang="en-US" altLang="zh-CN" b="1" dirty="0">
              <a:solidFill>
                <a:schemeClr val="tx1"/>
              </a:solidFill>
              <a:latin typeface="华文楷体" panose="02010600040101010101" pitchFamily="2" charset="-122"/>
              <a:ea typeface="华文楷体" panose="02010600040101010101" pitchFamily="2" charset="-122"/>
              <a:cs typeface="楷体" panose="02010609060101010101" charset="-122"/>
            </a:endParaRPr>
          </a:p>
        </p:txBody>
      </p:sp>
    </p:spTree>
    <p:extLst>
      <p:ext uri="{BB962C8B-B14F-4D97-AF65-F5344CB8AC3E}">
        <p14:creationId xmlns:p14="http://schemas.microsoft.com/office/powerpoint/2010/main" val="36816249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80377" y="777927"/>
            <a:ext cx="11238865" cy="2751522"/>
          </a:xfrm>
          <a:prstGeom prst="rect">
            <a:avLst/>
          </a:prstGeom>
          <a:noFill/>
        </p:spPr>
        <p:txBody>
          <a:bodyPr wrap="square" rtlCol="0">
            <a:spAutoFit/>
          </a:bodyPr>
          <a:lstStyle/>
          <a:p>
            <a:pPr>
              <a:lnSpc>
                <a:spcPct val="120000"/>
              </a:lnSpc>
            </a:pPr>
            <a:r>
              <a:rPr lang="zh-CN" altLang="en-US" b="1" dirty="0" smtClean="0">
                <a:latin typeface="华文楷体" panose="02010600040101010101" pitchFamily="2" charset="-122"/>
                <a:ea typeface="华文楷体" panose="02010600040101010101" pitchFamily="2" charset="-122"/>
              </a:rPr>
              <a:t>演示效果</a:t>
            </a:r>
            <a:endParaRPr lang="en-US" altLang="zh-CN" b="1" dirty="0" smtClean="0">
              <a:latin typeface="华文楷体" panose="02010600040101010101" pitchFamily="2" charset="-122"/>
              <a:ea typeface="华文楷体" panose="02010600040101010101" pitchFamily="2" charset="-122"/>
            </a:endParaRPr>
          </a:p>
          <a:p>
            <a:pPr>
              <a:lnSpc>
                <a:spcPct val="120000"/>
              </a:lnSpc>
            </a:pPr>
            <a:r>
              <a:rPr lang="en-US" altLang="zh-CN" b="1" dirty="0" smtClean="0">
                <a:latin typeface="华文楷体" panose="02010600040101010101" pitchFamily="2" charset="-122"/>
                <a:ea typeface="华文楷体" panose="02010600040101010101" pitchFamily="2" charset="-122"/>
              </a:rPr>
              <a:t>1、</a:t>
            </a:r>
            <a:r>
              <a:rPr lang="zh-CN" altLang="en-US" b="1" dirty="0" smtClean="0">
                <a:latin typeface="华文楷体" panose="02010600040101010101" pitchFamily="2" charset="-122"/>
                <a:ea typeface="华文楷体" panose="02010600040101010101" pitchFamily="2" charset="-122"/>
              </a:rPr>
              <a:t>启动</a:t>
            </a:r>
            <a:r>
              <a:rPr lang="en-US" altLang="zh-CN" b="1" dirty="0">
                <a:latin typeface="华文楷体" panose="02010600040101010101" pitchFamily="2" charset="-122"/>
                <a:ea typeface="华文楷体" panose="02010600040101010101" pitchFamily="2" charset="-122"/>
              </a:rPr>
              <a:t>./</a:t>
            </a:r>
            <a:r>
              <a:rPr lang="en-US" altLang="zh-CN" b="1" dirty="0" err="1">
                <a:latin typeface="华文楷体" panose="02010600040101010101" pitchFamily="2" charset="-122"/>
                <a:ea typeface="华文楷体" panose="02010600040101010101" pitchFamily="2" charset="-122"/>
              </a:rPr>
              <a:t>logstash</a:t>
            </a:r>
            <a:r>
              <a:rPr lang="en-US" altLang="zh-CN" b="1" dirty="0">
                <a:latin typeface="华文楷体" panose="02010600040101010101" pitchFamily="2" charset="-122"/>
                <a:ea typeface="华文楷体" panose="02010600040101010101" pitchFamily="2" charset="-122"/>
              </a:rPr>
              <a:t> -f ../</a:t>
            </a:r>
            <a:r>
              <a:rPr lang="en-US" altLang="zh-CN" b="1" dirty="0" err="1" smtClean="0">
                <a:latin typeface="华文楷体" panose="02010600040101010101" pitchFamily="2" charset="-122"/>
                <a:ea typeface="华文楷体" panose="02010600040101010101" pitchFamily="2" charset="-122"/>
              </a:rPr>
              <a:t>config</a:t>
            </a:r>
            <a:r>
              <a:rPr lang="en-US" altLang="zh-CN" b="1" dirty="0" smtClean="0">
                <a:latin typeface="华文楷体" panose="02010600040101010101" pitchFamily="2" charset="-122"/>
                <a:ea typeface="华文楷体" panose="02010600040101010101" pitchFamily="2" charset="-122"/>
              </a:rPr>
              <a:t>/mayikt02.conflogstash</a:t>
            </a:r>
          </a:p>
          <a:p>
            <a:pPr>
              <a:lnSpc>
                <a:spcPct val="120000"/>
              </a:lnSpc>
            </a:pPr>
            <a:r>
              <a:rPr lang="en-US" altLang="zh-CN" b="1" dirty="0" smtClean="0">
                <a:latin typeface="华文楷体" panose="02010600040101010101" pitchFamily="2" charset="-122"/>
                <a:ea typeface="华文楷体" panose="02010600040101010101" pitchFamily="2" charset="-122"/>
              </a:rPr>
              <a:t>2、</a:t>
            </a:r>
            <a:r>
              <a:rPr lang="zh-CN" altLang="en-US" b="1" dirty="0" smtClean="0">
                <a:latin typeface="华文楷体" panose="02010600040101010101" pitchFamily="2" charset="-122"/>
                <a:ea typeface="华文楷体" panose="02010600040101010101" pitchFamily="2" charset="-122"/>
              </a:rPr>
              <a:t>启动</a:t>
            </a:r>
            <a:r>
              <a:rPr lang="en-US" altLang="zh-CN" b="1" dirty="0" smtClean="0">
                <a:latin typeface="华文楷体" panose="02010600040101010101" pitchFamily="2" charset="-122"/>
                <a:ea typeface="华文楷体" panose="02010600040101010101" pitchFamily="2" charset="-122"/>
              </a:rPr>
              <a:t>./</a:t>
            </a:r>
            <a:r>
              <a:rPr lang="en-US" altLang="zh-CN" dirty="0" err="1"/>
              <a:t>e</a:t>
            </a:r>
            <a:r>
              <a:rPr lang="en-US" altLang="zh-CN" dirty="0" err="1" smtClean="0"/>
              <a:t>lasticsearch</a:t>
            </a:r>
            <a:endParaRPr lang="en-US" altLang="zh-CN" b="1" dirty="0" smtClean="0">
              <a:latin typeface="华文楷体" panose="02010600040101010101" pitchFamily="2" charset="-122"/>
              <a:ea typeface="华文楷体" panose="02010600040101010101" pitchFamily="2" charset="-122"/>
            </a:endParaRPr>
          </a:p>
          <a:p>
            <a:pPr>
              <a:lnSpc>
                <a:spcPct val="120000"/>
              </a:lnSpc>
            </a:pPr>
            <a:r>
              <a:rPr lang="en-US" altLang="zh-CN" b="1" dirty="0" smtClean="0">
                <a:solidFill>
                  <a:schemeClr val="tx1"/>
                </a:solidFill>
                <a:latin typeface="华文楷体" panose="02010600040101010101" pitchFamily="2" charset="-122"/>
                <a:ea typeface="华文楷体" panose="02010600040101010101" pitchFamily="2" charset="-122"/>
                <a:cs typeface="楷体" panose="02010609060101010101" charset="-122"/>
              </a:rPr>
              <a:t>3、</a:t>
            </a:r>
            <a:r>
              <a:rPr lang="zh-CN" altLang="en-US" b="1" dirty="0" smtClean="0">
                <a:solidFill>
                  <a:schemeClr val="tx1"/>
                </a:solidFill>
                <a:latin typeface="华文楷体" panose="02010600040101010101" pitchFamily="2" charset="-122"/>
                <a:ea typeface="华文楷体" panose="02010600040101010101" pitchFamily="2" charset="-122"/>
                <a:cs typeface="楷体" panose="02010609060101010101" charset="-122"/>
              </a:rPr>
              <a:t>启动</a:t>
            </a:r>
            <a:r>
              <a:rPr lang="en-US" altLang="zh-CN" b="1" dirty="0" smtClean="0">
                <a:solidFill>
                  <a:schemeClr val="tx1"/>
                </a:solidFill>
                <a:latin typeface="华文楷体" panose="02010600040101010101" pitchFamily="2" charset="-122"/>
                <a:ea typeface="华文楷体" panose="02010600040101010101" pitchFamily="2" charset="-122"/>
                <a:cs typeface="楷体" panose="02010609060101010101" charset="-122"/>
              </a:rPr>
              <a:t>./</a:t>
            </a:r>
            <a:r>
              <a:rPr lang="en-US" altLang="zh-CN" b="1" dirty="0" err="1" smtClean="0">
                <a:solidFill>
                  <a:schemeClr val="tx1"/>
                </a:solidFill>
                <a:latin typeface="华文楷体" panose="02010600040101010101" pitchFamily="2" charset="-122"/>
                <a:ea typeface="华文楷体" panose="02010600040101010101" pitchFamily="2" charset="-122"/>
                <a:cs typeface="楷体" panose="02010609060101010101" charset="-122"/>
              </a:rPr>
              <a:t>kibana</a:t>
            </a:r>
            <a:endParaRPr lang="en-US" altLang="zh-CN" b="1" dirty="0" smtClean="0">
              <a:solidFill>
                <a:schemeClr val="tx1"/>
              </a:solidFill>
              <a:latin typeface="华文楷体" panose="02010600040101010101" pitchFamily="2" charset="-122"/>
              <a:ea typeface="华文楷体" panose="02010600040101010101" pitchFamily="2" charset="-122"/>
              <a:cs typeface="楷体" panose="02010609060101010101" charset="-122"/>
            </a:endParaRPr>
          </a:p>
          <a:p>
            <a:pPr>
              <a:lnSpc>
                <a:spcPct val="120000"/>
              </a:lnSpc>
            </a:pPr>
            <a:endParaRPr lang="en-US" altLang="zh-CN" b="1" dirty="0">
              <a:latin typeface="华文楷体" panose="02010600040101010101" pitchFamily="2" charset="-122"/>
              <a:ea typeface="华文楷体" panose="02010600040101010101" pitchFamily="2" charset="-122"/>
              <a:cs typeface="楷体" panose="02010609060101010101" charset="-122"/>
            </a:endParaRPr>
          </a:p>
          <a:p>
            <a:pPr>
              <a:lnSpc>
                <a:spcPct val="120000"/>
              </a:lnSpc>
            </a:pPr>
            <a:r>
              <a:rPr lang="en-US" altLang="zh-CN" b="1" dirty="0" err="1" smtClean="0">
                <a:latin typeface="华文楷体" panose="02010600040101010101" pitchFamily="2" charset="-122"/>
                <a:ea typeface="华文楷体" panose="02010600040101010101" pitchFamily="2" charset="-122"/>
              </a:rPr>
              <a:t>Logstash</a:t>
            </a:r>
            <a:r>
              <a:rPr lang="zh-CN" altLang="en-US" b="1" dirty="0" smtClean="0">
                <a:latin typeface="华文楷体" panose="02010600040101010101" pitchFamily="2" charset="-122"/>
                <a:ea typeface="华文楷体" panose="02010600040101010101" pitchFamily="2" charset="-122"/>
              </a:rPr>
              <a:t>读取本地文件地址，实时存放在</a:t>
            </a:r>
            <a:r>
              <a:rPr lang="en-US" altLang="zh-CN" b="1" dirty="0" smtClean="0">
                <a:latin typeface="华文楷体" panose="02010600040101010101" pitchFamily="2" charset="-122"/>
                <a:ea typeface="华文楷体" panose="02010600040101010101" pitchFamily="2" charset="-122"/>
              </a:rPr>
              <a:t>ES</a:t>
            </a:r>
            <a:r>
              <a:rPr lang="zh-CN" altLang="en-US" b="1" dirty="0" smtClean="0">
                <a:latin typeface="华文楷体" panose="02010600040101010101" pitchFamily="2" charset="-122"/>
                <a:ea typeface="华文楷体" panose="02010600040101010101" pitchFamily="2" charset="-122"/>
              </a:rPr>
              <a:t>中，以每天格式创建不同的索引进行存放。</a:t>
            </a:r>
            <a:endParaRPr lang="en-US" altLang="zh-CN" b="1" dirty="0" smtClean="0">
              <a:latin typeface="华文楷体" panose="02010600040101010101" pitchFamily="2" charset="-122"/>
              <a:ea typeface="华文楷体" panose="02010600040101010101" pitchFamily="2" charset="-122"/>
            </a:endParaRPr>
          </a:p>
          <a:p>
            <a:pPr>
              <a:lnSpc>
                <a:spcPct val="120000"/>
              </a:lnSpc>
            </a:pPr>
            <a:endParaRPr lang="en-US" altLang="zh-CN" b="1" dirty="0">
              <a:solidFill>
                <a:schemeClr val="tx1"/>
              </a:solidFill>
              <a:latin typeface="华文楷体" panose="02010600040101010101" pitchFamily="2" charset="-122"/>
              <a:ea typeface="华文楷体" panose="02010600040101010101" pitchFamily="2" charset="-122"/>
              <a:cs typeface="楷体" panose="02010609060101010101" charset="-122"/>
            </a:endParaRPr>
          </a:p>
          <a:p>
            <a:pPr>
              <a:lnSpc>
                <a:spcPct val="120000"/>
              </a:lnSpc>
            </a:pPr>
            <a:r>
              <a:rPr lang="en-US" altLang="zh-CN" b="1" dirty="0" err="1" smtClean="0">
                <a:latin typeface="华文楷体" panose="02010600040101010101" pitchFamily="2" charset="-122"/>
                <a:ea typeface="华文楷体" panose="02010600040101010101" pitchFamily="2" charset="-122"/>
                <a:cs typeface="楷体" panose="02010609060101010101" charset="-122"/>
              </a:rPr>
              <a:t>Kibana</a:t>
            </a:r>
            <a:r>
              <a:rPr lang="en-US" altLang="zh-CN" b="1" dirty="0" smtClean="0">
                <a:latin typeface="华文楷体" panose="02010600040101010101" pitchFamily="2" charset="-122"/>
                <a:ea typeface="华文楷体" panose="02010600040101010101" pitchFamily="2" charset="-122"/>
                <a:cs typeface="楷体" panose="02010609060101010101" charset="-122"/>
              </a:rPr>
              <a:t> </a:t>
            </a:r>
            <a:r>
              <a:rPr lang="zh-CN" altLang="en-US" b="1" dirty="0" smtClean="0">
                <a:latin typeface="华文楷体" panose="02010600040101010101" pitchFamily="2" charset="-122"/>
                <a:ea typeface="华文楷体" panose="02010600040101010101" pitchFamily="2" charset="-122"/>
                <a:cs typeface="楷体" panose="02010609060101010101" charset="-122"/>
              </a:rPr>
              <a:t>平台查询 </a:t>
            </a:r>
            <a:r>
              <a:rPr lang="en-US" altLang="zh-CN" b="1" dirty="0" smtClean="0">
                <a:latin typeface="华文楷体" panose="02010600040101010101" pitchFamily="2" charset="-122"/>
                <a:ea typeface="华文楷体" panose="02010600040101010101" pitchFamily="2" charset="-122"/>
                <a:cs typeface="楷体" panose="02010609060101010101" charset="-122"/>
              </a:rPr>
              <a:t>GET </a:t>
            </a:r>
            <a:r>
              <a:rPr lang="en-US" altLang="zh-CN" b="1" dirty="0">
                <a:latin typeface="华文楷体" panose="02010600040101010101" pitchFamily="2" charset="-122"/>
                <a:ea typeface="华文楷体" panose="02010600040101010101" pitchFamily="2" charset="-122"/>
                <a:cs typeface="楷体" panose="02010609060101010101" charset="-122"/>
              </a:rPr>
              <a:t>/es-2018.11.27/_search</a:t>
            </a:r>
            <a:endParaRPr lang="en-US" altLang="zh-CN" b="1" dirty="0">
              <a:solidFill>
                <a:schemeClr val="tx1"/>
              </a:solidFill>
              <a:latin typeface="华文楷体" panose="02010600040101010101" pitchFamily="2" charset="-122"/>
              <a:ea typeface="华文楷体" panose="02010600040101010101" pitchFamily="2" charset="-122"/>
              <a:cs typeface="楷体" panose="02010609060101010101" charset="-122"/>
            </a:endParaRPr>
          </a:p>
        </p:txBody>
      </p:sp>
    </p:spTree>
    <p:extLst>
      <p:ext uri="{BB962C8B-B14F-4D97-AF65-F5344CB8AC3E}">
        <p14:creationId xmlns:p14="http://schemas.microsoft.com/office/powerpoint/2010/main" val="23267315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模板1112"/>
          <p:cNvPicPr>
            <a:picLocks noChangeAspect="1"/>
          </p:cNvPicPr>
          <p:nvPr/>
        </p:nvPicPr>
        <p:blipFill>
          <a:blip r:embed="rId3"/>
          <a:stretch>
            <a:fillRect/>
          </a:stretch>
        </p:blipFill>
        <p:spPr>
          <a:xfrm>
            <a:off x="80645" y="229870"/>
            <a:ext cx="12199620" cy="6862445"/>
          </a:xfrm>
          <a:prstGeom prst="rect">
            <a:avLst/>
          </a:prstGeom>
        </p:spPr>
      </p:pic>
      <p:sp>
        <p:nvSpPr>
          <p:cNvPr id="22" name="文本框 21"/>
          <p:cNvSpPr txBox="1"/>
          <p:nvPr/>
        </p:nvSpPr>
        <p:spPr>
          <a:xfrm>
            <a:off x="1126490" y="1071245"/>
            <a:ext cx="8143875" cy="4394835"/>
          </a:xfrm>
          <a:prstGeom prst="rect">
            <a:avLst/>
          </a:prstGeom>
          <a:noFill/>
          <a:effectLst>
            <a:outerShdw blurRad="292100" dist="254000" dir="5400000" sx="116000" sy="116000" algn="ctr" rotWithShape="0">
              <a:schemeClr val="tx1">
                <a:lumMod val="95000"/>
                <a:lumOff val="5000"/>
                <a:alpha val="43000"/>
              </a:schemeClr>
            </a:outerShdw>
          </a:effectLst>
        </p:spPr>
        <p:txBody>
          <a:bodyPr wrap="square" rtlCol="0">
            <a:spAutoFit/>
          </a:bodyPr>
          <a:lstStyle/>
          <a:p>
            <a:pPr algn="l">
              <a:lnSpc>
                <a:spcPct val="140000"/>
              </a:lnSpc>
            </a:pPr>
            <a:r>
              <a:rPr lang="zh-CN" altLang="en-US" sz="2000"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课 程 资 料 联  系</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小微老师 </a:t>
            </a: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QQ:483966038</a:t>
            </a:r>
          </a:p>
          <a:p>
            <a:pPr algn="l">
              <a:lnSpc>
                <a:spcPct val="14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课 程  报 名  咨   询：</a:t>
            </a:r>
            <a:r>
              <a:rPr lang="zh-CN" altLang="en-US"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安妮老师 </a:t>
            </a: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QQ:2721395193</a:t>
            </a:r>
          </a:p>
          <a:p>
            <a:pPr algn="l">
              <a:lnSpc>
                <a:spcPct val="14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微                       信</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yushengjun644</a:t>
            </a:r>
          </a:p>
          <a:p>
            <a:pPr algn="l">
              <a:lnSpc>
                <a:spcPct val="14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有任何疑问</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可以加余老师 </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QQ:644064779 </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微信</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:yushengjun644 </a:t>
            </a: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 特 官 方 粉 丝 </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群</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193086273</a:t>
            </a:r>
            <a:endPar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endPar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每周 </a:t>
            </a:r>
            <a:r>
              <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1 2 4 6 </a:t>
            </a: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晚上</a:t>
            </a:r>
            <a:r>
              <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20:30-22:30</a:t>
            </a: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内部课现在学费</a:t>
            </a:r>
            <a:r>
              <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5399 </a:t>
            </a: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抽取优惠券可以优惠 </a:t>
            </a:r>
            <a:r>
              <a:rPr lang="en-US"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500-1600</a:t>
            </a: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元不等</a:t>
            </a: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支持蚂蚁课堂花呗、信用卡、京东白条 </a:t>
            </a:r>
          </a:p>
          <a:p>
            <a:pPr algn="l">
              <a:lnSpc>
                <a:spcPct val="140000"/>
              </a:lnSpc>
            </a:pPr>
            <a:r>
              <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终生免费学习</a:t>
            </a:r>
          </a:p>
          <a:p>
            <a:pPr algn="l">
              <a:lnSpc>
                <a:spcPct val="140000"/>
              </a:lnSpc>
            </a:pPr>
            <a:r>
              <a:rPr lang="zh-CN" altLang="zh-CN"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报名的每位学员会指导学习路线，学习过程中少走弯路。</a:t>
            </a:r>
            <a:endParaRPr lang="zh-CN" altLang="en-US" b="1" dirty="0" smtClean="0">
              <a:solidFill>
                <a:schemeClr val="tx1">
                  <a:lumMod val="95000"/>
                  <a:lumOff val="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3" name="菱形 22"/>
          <p:cNvSpPr/>
          <p:nvPr/>
        </p:nvSpPr>
        <p:spPr>
          <a:xfrm>
            <a:off x="940435" y="127635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菱形 23"/>
          <p:cNvSpPr/>
          <p:nvPr/>
        </p:nvSpPr>
        <p:spPr>
          <a:xfrm>
            <a:off x="940435" y="165925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940435" y="200723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菱形 25"/>
          <p:cNvSpPr/>
          <p:nvPr/>
        </p:nvSpPr>
        <p:spPr>
          <a:xfrm>
            <a:off x="940435" y="239585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菱形 26"/>
          <p:cNvSpPr/>
          <p:nvPr/>
        </p:nvSpPr>
        <p:spPr>
          <a:xfrm>
            <a:off x="940435" y="278511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菱形 28"/>
          <p:cNvSpPr/>
          <p:nvPr/>
        </p:nvSpPr>
        <p:spPr>
          <a:xfrm>
            <a:off x="940435" y="356806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菱形 29"/>
          <p:cNvSpPr/>
          <p:nvPr/>
        </p:nvSpPr>
        <p:spPr>
          <a:xfrm>
            <a:off x="940435" y="395732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940435" y="432435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940435" y="4691380"/>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菱形 32"/>
          <p:cNvSpPr/>
          <p:nvPr/>
        </p:nvSpPr>
        <p:spPr>
          <a:xfrm>
            <a:off x="940435" y="5113655"/>
            <a:ext cx="186055" cy="18605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培训92911"/>
          <p:cNvPicPr>
            <a:picLocks noChangeAspect="1"/>
          </p:cNvPicPr>
          <p:nvPr/>
        </p:nvPicPr>
        <p:blipFill>
          <a:blip r:embed="rId3"/>
          <a:stretch>
            <a:fillRect/>
          </a:stretch>
        </p:blipFill>
        <p:spPr>
          <a:xfrm>
            <a:off x="-5080" y="3175"/>
            <a:ext cx="12191365" cy="6858000"/>
          </a:xfrm>
          <a:prstGeom prst="rect">
            <a:avLst/>
          </a:prstGeom>
        </p:spPr>
      </p:pic>
    </p:spTree>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页面模板 水印"/>
          <p:cNvPicPr>
            <a:picLocks noChangeAspect="1"/>
          </p:cNvPicPr>
          <p:nvPr/>
        </p:nvPicPr>
        <p:blipFill>
          <a:blip r:embed="rId3"/>
          <a:stretch>
            <a:fillRect/>
          </a:stretch>
        </p:blipFill>
        <p:spPr>
          <a:xfrm>
            <a:off x="-11430" y="-11430"/>
            <a:ext cx="12219940" cy="6873875"/>
          </a:xfrm>
          <a:prstGeom prst="rect">
            <a:avLst/>
          </a:prstGeom>
        </p:spPr>
      </p:pic>
      <p:sp>
        <p:nvSpPr>
          <p:cNvPr id="18" name="矩形 17"/>
          <p:cNvSpPr/>
          <p:nvPr/>
        </p:nvSpPr>
        <p:spPr>
          <a:xfrm>
            <a:off x="78478" y="726932"/>
            <a:ext cx="3231252" cy="449107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399639" y="848811"/>
            <a:ext cx="8292991" cy="4247317"/>
          </a:xfrm>
          <a:prstGeom prst="rect">
            <a:avLst/>
          </a:prstGeom>
          <a:noFill/>
        </p:spPr>
        <p:txBody>
          <a:bodyPr wrap="square" rtlCol="0">
            <a:spAutoFit/>
          </a:bodyPr>
          <a:lstStyle/>
          <a:p>
            <a:r>
              <a:rPr lang="zh-CN" altLang="en-US" b="1" dirty="0">
                <a:latin typeface="楷体" panose="02010609060101010101" charset="-122"/>
                <a:ea typeface="楷体" panose="02010609060101010101" charset="-122"/>
              </a:rPr>
              <a:t>余胜军，男，</a:t>
            </a:r>
            <a:r>
              <a:rPr lang="en-US" altLang="zh-CN" b="1" dirty="0">
                <a:solidFill>
                  <a:srgbClr val="FF0000"/>
                </a:solidFill>
                <a:latin typeface="楷体" panose="02010609060101010101" charset="-122"/>
                <a:ea typeface="楷体" panose="02010609060101010101" charset="-122"/>
              </a:rPr>
              <a:t>1997</a:t>
            </a:r>
            <a:r>
              <a:rPr lang="zh-CN" altLang="en-US" b="1" dirty="0">
                <a:solidFill>
                  <a:srgbClr val="FF0000"/>
                </a:solidFill>
                <a:latin typeface="楷体" panose="02010609060101010101" charset="-122"/>
                <a:ea typeface="楷体" panose="02010609060101010101" charset="-122"/>
              </a:rPr>
              <a:t>年出生</a:t>
            </a:r>
            <a:r>
              <a:rPr lang="en-US" altLang="zh-CN" b="1" dirty="0">
                <a:solidFill>
                  <a:srgbClr val="FF0000"/>
                </a:solidFill>
                <a:latin typeface="楷体" panose="02010609060101010101" charset="-122"/>
                <a:ea typeface="楷体" panose="02010609060101010101" charset="-122"/>
              </a:rPr>
              <a:t>10</a:t>
            </a:r>
            <a:r>
              <a:rPr lang="zh-CN" altLang="en-US" b="1" dirty="0">
                <a:solidFill>
                  <a:srgbClr val="FF0000"/>
                </a:solidFill>
                <a:latin typeface="楷体" panose="02010609060101010101" charset="-122"/>
                <a:ea typeface="楷体" panose="02010609060101010101" charset="-122"/>
              </a:rPr>
              <a:t>月</a:t>
            </a:r>
            <a:r>
              <a:rPr lang="en-US" altLang="zh-CN" b="1" dirty="0">
                <a:solidFill>
                  <a:srgbClr val="FF0000"/>
                </a:solidFill>
                <a:latin typeface="楷体" panose="02010609060101010101" charset="-122"/>
                <a:ea typeface="楷体" panose="02010609060101010101" charset="-122"/>
              </a:rPr>
              <a:t>17</a:t>
            </a:r>
            <a:r>
              <a:rPr lang="zh-CN" altLang="en-US" b="1" dirty="0">
                <a:solidFill>
                  <a:srgbClr val="FF0000"/>
                </a:solidFill>
                <a:latin typeface="楷体" panose="02010609060101010101" charset="-122"/>
                <a:ea typeface="楷体" panose="02010609060101010101" charset="-122"/>
              </a:rPr>
              <a:t>日出生</a:t>
            </a:r>
            <a:r>
              <a:rPr lang="zh-CN" altLang="en-US" b="1" dirty="0">
                <a:latin typeface="楷体" panose="02010609060101010101" charset="-122"/>
                <a:ea typeface="楷体" panose="02010609060101010101" charset="-122"/>
              </a:rPr>
              <a:t>，蚂蚁课堂创始人</a:t>
            </a:r>
            <a:r>
              <a:rPr lang="en-US" altLang="zh-CN" b="1" dirty="0">
                <a:latin typeface="楷体" panose="02010609060101010101" charset="-122"/>
                <a:ea typeface="楷体" panose="02010609060101010101" charset="-122"/>
              </a:rPr>
              <a:t>&amp;97</a:t>
            </a:r>
            <a:r>
              <a:rPr lang="zh-CN" altLang="en-US" b="1" dirty="0">
                <a:latin typeface="楷体" panose="02010609060101010101" charset="-122"/>
                <a:ea typeface="楷体" panose="02010609060101010101" charset="-122"/>
              </a:rPr>
              <a:t>后互联网创业者，创办了上海每特教育科技有限公司，其公司产品是主要培训</a:t>
            </a:r>
            <a:r>
              <a:rPr lang="en-US" altLang="zh-CN" b="1" dirty="0">
                <a:latin typeface="楷体" panose="02010609060101010101" charset="-122"/>
                <a:ea typeface="楷体" panose="02010609060101010101" charset="-122"/>
              </a:rPr>
              <a:t>Java</a:t>
            </a:r>
            <a:r>
              <a:rPr lang="zh-CN" altLang="en-US" b="1" dirty="0">
                <a:latin typeface="楷体" panose="02010609060101010101" charset="-122"/>
                <a:ea typeface="楷体" panose="02010609060101010101" charset="-122"/>
              </a:rPr>
              <a:t>架构师培训。</a:t>
            </a:r>
          </a:p>
          <a:p>
            <a:r>
              <a:rPr lang="zh-CN" altLang="en-US" b="1" dirty="0">
                <a:latin typeface="楷体" panose="02010609060101010101" charset="-122"/>
                <a:ea typeface="楷体" panose="02010609060101010101" charset="-122"/>
              </a:rPr>
              <a:t>个人擅长技能</a:t>
            </a:r>
            <a:r>
              <a:rPr lang="en-US" altLang="zh-CN" b="1" dirty="0">
                <a:latin typeface="楷体" panose="02010609060101010101" charset="-122"/>
                <a:ea typeface="楷体" panose="02010609060101010101" charset="-122"/>
              </a:rPr>
              <a:t>:</a:t>
            </a:r>
            <a:endParaRPr lang="zh-CN" altLang="en-US" b="1" dirty="0">
              <a:latin typeface="楷体" panose="02010609060101010101" charset="-122"/>
              <a:ea typeface="楷体" panose="02010609060101010101" charset="-122"/>
            </a:endParaRPr>
          </a:p>
          <a:p>
            <a:r>
              <a:rPr lang="zh-CN" altLang="en-US" b="1" dirty="0">
                <a:latin typeface="楷体" panose="02010609060101010101" charset="-122"/>
                <a:ea typeface="楷体" panose="02010609060101010101" charset="-122"/>
              </a:rPr>
              <a:t> </a:t>
            </a:r>
            <a:r>
              <a:rPr lang="zh-CN" altLang="en-US" b="1" dirty="0" smtClean="0">
                <a:latin typeface="楷体" panose="02010609060101010101" charset="-122"/>
                <a:ea typeface="楷体" panose="02010609060101010101" charset="-122"/>
              </a:rPr>
              <a:t>擅长</a:t>
            </a:r>
            <a:r>
              <a:rPr lang="zh-CN" altLang="en-US" b="1" dirty="0">
                <a:solidFill>
                  <a:srgbClr val="FF0000"/>
                </a:solidFill>
                <a:latin typeface="楷体" panose="02010609060101010101" charset="-122"/>
                <a:ea typeface="楷体" panose="02010609060101010101" charset="-122"/>
              </a:rPr>
              <a:t>互联网微服务与分布式架构</a:t>
            </a:r>
            <a:r>
              <a:rPr lang="zh-CN" altLang="en-US" b="1" dirty="0">
                <a:latin typeface="楷体" panose="02010609060101010101" charset="-122"/>
                <a:ea typeface="楷体" panose="02010609060101010101" charset="-122"/>
              </a:rPr>
              <a:t>，熟悉整套互联网微服务电商架构流程，及熟悉解决</a:t>
            </a:r>
            <a:r>
              <a:rPr lang="zh-CN" altLang="en-US" b="1" dirty="0">
                <a:solidFill>
                  <a:srgbClr val="FF0000"/>
                </a:solidFill>
                <a:latin typeface="楷体" panose="02010609060101010101" charset="-122"/>
                <a:ea typeface="楷体" panose="02010609060101010101" charset="-122"/>
              </a:rPr>
              <a:t>微服务架构中疑难杂症问题</a:t>
            </a:r>
            <a:r>
              <a:rPr lang="zh-CN" altLang="en-US" b="1" dirty="0" smtClean="0">
                <a:latin typeface="楷体" panose="02010609060101010101" charset="-122"/>
                <a:ea typeface="楷体" panose="02010609060101010101" charset="-122"/>
              </a:rPr>
              <a:t>，对</a:t>
            </a:r>
            <a:r>
              <a:rPr lang="en-US" altLang="zh-CN" b="1" dirty="0">
                <a:latin typeface="楷体" panose="02010609060101010101" charset="-122"/>
                <a:ea typeface="楷体" panose="02010609060101010101" charset="-122"/>
              </a:rPr>
              <a:t>SpingCloud2.x</a:t>
            </a:r>
            <a:r>
              <a:rPr lang="zh-CN" altLang="en-US"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SpringBoot</a:t>
            </a:r>
            <a:r>
              <a:rPr lang="zh-CN" altLang="en-US" b="1" dirty="0">
                <a:latin typeface="楷体" panose="02010609060101010101" charset="-122"/>
                <a:ea typeface="楷体" panose="02010609060101010101" charset="-122"/>
              </a:rPr>
              <a:t>有一定的深入研究，其中录制的</a:t>
            </a:r>
            <a:r>
              <a:rPr lang="en-US" altLang="zh-CN" b="1" dirty="0" err="1">
                <a:latin typeface="楷体" panose="02010609060101010101" charset="-122"/>
                <a:ea typeface="楷体" panose="02010609060101010101" charset="-122"/>
              </a:rPr>
              <a:t>SpringCloud</a:t>
            </a:r>
            <a:r>
              <a:rPr lang="en-US" altLang="zh-CN"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SpringBoot</a:t>
            </a:r>
            <a:r>
              <a:rPr lang="zh-CN" altLang="en-US" b="1" dirty="0">
                <a:latin typeface="楷体" panose="02010609060101010101" charset="-122"/>
                <a:ea typeface="楷体" panose="02010609060101010101" charset="-122"/>
              </a:rPr>
              <a:t>课程破</a:t>
            </a:r>
            <a:r>
              <a:rPr lang="zh-CN" altLang="en-US" b="1" dirty="0">
                <a:solidFill>
                  <a:srgbClr val="FF0000"/>
                </a:solidFill>
                <a:latin typeface="楷体" panose="02010609060101010101" charset="-122"/>
                <a:ea typeface="楷体" panose="02010609060101010101" charset="-122"/>
              </a:rPr>
              <a:t>百万粉丝学习</a:t>
            </a:r>
            <a:r>
              <a:rPr lang="zh-CN" altLang="en-US" b="1" dirty="0">
                <a:latin typeface="楷体" panose="02010609060101010101" charset="-122"/>
                <a:ea typeface="楷体" panose="02010609060101010101" charset="-122"/>
              </a:rPr>
              <a:t>，是很多学员学习微服务架构的导师</a:t>
            </a:r>
            <a:r>
              <a:rPr lang="zh-CN" altLang="en-US" b="1" dirty="0" smtClean="0">
                <a:latin typeface="楷体" panose="02010609060101010101" charset="-122"/>
                <a:ea typeface="楷体" panose="02010609060101010101" charset="-122"/>
              </a:rPr>
              <a:t>，为</a:t>
            </a:r>
            <a:r>
              <a:rPr lang="zh-CN" altLang="en-US" b="1" dirty="0">
                <a:latin typeface="楷体" panose="02010609060101010101" charset="-122"/>
                <a:ea typeface="楷体" panose="02010609060101010101" charset="-122"/>
              </a:rPr>
              <a:t>中国微服务事业做了不少贡献</a:t>
            </a:r>
            <a:r>
              <a:rPr lang="zh-CN" altLang="en-US"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endParaRPr lang="zh-CN" altLang="en-US" dirty="0">
              <a:latin typeface="楷体" panose="02010609060101010101" charset="-122"/>
              <a:ea typeface="楷体" panose="02010609060101010101" charset="-122"/>
            </a:endParaRPr>
          </a:p>
          <a:p>
            <a:r>
              <a:rPr lang="zh-CN" altLang="en-US" b="1" dirty="0">
                <a:latin typeface="楷体" panose="02010609060101010101" charset="-122"/>
                <a:ea typeface="楷体" panose="02010609060101010101" charset="-122"/>
              </a:rPr>
              <a:t>成长</a:t>
            </a:r>
            <a:r>
              <a:rPr lang="zh-CN" altLang="en-US" b="1" dirty="0" smtClean="0">
                <a:latin typeface="楷体" panose="02010609060101010101" charset="-122"/>
                <a:ea typeface="楷体" panose="02010609060101010101" charset="-122"/>
              </a:rPr>
              <a:t>经历</a:t>
            </a:r>
            <a:r>
              <a:rPr lang="en-US" altLang="zh-CN" b="1" dirty="0" smtClean="0">
                <a:latin typeface="楷体" panose="02010609060101010101" charset="-122"/>
                <a:ea typeface="楷体" panose="02010609060101010101" charset="-122"/>
              </a:rPr>
              <a:t>:</a:t>
            </a:r>
            <a:endParaRPr lang="zh-CN" altLang="en-US" b="1" dirty="0">
              <a:latin typeface="楷体" panose="02010609060101010101" charset="-122"/>
              <a:ea typeface="楷体" panose="02010609060101010101" charset="-122"/>
            </a:endParaRPr>
          </a:p>
          <a:p>
            <a:r>
              <a:rPr lang="en-US" altLang="zh-CN" b="1" dirty="0">
                <a:latin typeface="楷体" panose="02010609060101010101" charset="-122"/>
                <a:ea typeface="楷体" panose="02010609060101010101" charset="-122"/>
              </a:rPr>
              <a:t>18</a:t>
            </a:r>
            <a:r>
              <a:rPr lang="zh-CN" altLang="en-US" b="1" dirty="0">
                <a:latin typeface="楷体" panose="02010609060101010101" charset="-122"/>
                <a:ea typeface="楷体" panose="02010609060101010101" charset="-122"/>
              </a:rPr>
              <a:t>岁的时候担任主力</a:t>
            </a:r>
            <a:r>
              <a:rPr lang="en-US" altLang="zh-CN" b="1" dirty="0">
                <a:latin typeface="楷体" panose="02010609060101010101" charset="-122"/>
                <a:ea typeface="楷体" panose="02010609060101010101" charset="-122"/>
              </a:rPr>
              <a:t>Java</a:t>
            </a:r>
            <a:r>
              <a:rPr lang="zh-CN" altLang="en-US" b="1" dirty="0">
                <a:latin typeface="楷体" panose="02010609060101010101" charset="-122"/>
                <a:ea typeface="楷体" panose="02010609060101010101" charset="-122"/>
              </a:rPr>
              <a:t>研发、项目</a:t>
            </a:r>
            <a:r>
              <a:rPr lang="en-US" altLang="zh-CN" b="1" dirty="0">
                <a:latin typeface="楷体" panose="02010609060101010101" charset="-122"/>
                <a:ea typeface="楷体" panose="02010609060101010101" charset="-122"/>
              </a:rPr>
              <a:t>Leader</a:t>
            </a:r>
            <a:r>
              <a:rPr lang="zh-CN" altLang="en-US" b="1" dirty="0">
                <a:latin typeface="楷体" panose="02010609060101010101" charset="-122"/>
                <a:ea typeface="楷体" panose="02010609060101010101" charset="-122"/>
              </a:rPr>
              <a:t>、年薪税后高达</a:t>
            </a:r>
            <a:r>
              <a:rPr lang="en-US" altLang="zh-CN" b="1" dirty="0">
                <a:latin typeface="楷体" panose="02010609060101010101" charset="-122"/>
                <a:ea typeface="楷体" panose="02010609060101010101" charset="-122"/>
              </a:rPr>
              <a:t>22</a:t>
            </a:r>
            <a:r>
              <a:rPr lang="zh-CN" altLang="en-US" b="1" dirty="0">
                <a:latin typeface="楷体" panose="02010609060101010101" charset="-122"/>
                <a:ea typeface="楷体" panose="02010609060101010101" charset="-122"/>
              </a:rPr>
              <a:t>万左右，同年</a:t>
            </a:r>
            <a:r>
              <a:rPr lang="en-US" altLang="zh-CN" b="1" dirty="0">
                <a:latin typeface="楷体" panose="02010609060101010101" charset="-122"/>
                <a:ea typeface="楷体" panose="02010609060101010101" charset="-122"/>
              </a:rPr>
              <a:t>18</a:t>
            </a:r>
            <a:r>
              <a:rPr lang="zh-CN" altLang="en-US" b="1" dirty="0">
                <a:latin typeface="楷体" panose="02010609060101010101" charset="-122"/>
                <a:ea typeface="楷体" panose="02010609060101010101" charset="-122"/>
              </a:rPr>
              <a:t>岁创办了蚂蚁课堂</a:t>
            </a:r>
            <a:r>
              <a:rPr lang="en-US" altLang="zh-CN" b="1" dirty="0">
                <a:latin typeface="楷体" panose="02010609060101010101" charset="-122"/>
                <a:ea typeface="楷体" panose="02010609060101010101" charset="-122"/>
              </a:rPr>
              <a:t>-</a:t>
            </a:r>
            <a:r>
              <a:rPr lang="zh-CN" altLang="en-US" b="1" dirty="0">
                <a:latin typeface="楷体" panose="02010609060101010101" charset="-122"/>
                <a:ea typeface="楷体" panose="02010609060101010101" charset="-122"/>
              </a:rPr>
              <a:t>在线教育平台</a:t>
            </a:r>
            <a:r>
              <a:rPr lang="zh-CN" altLang="en-US"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18</a:t>
            </a:r>
            <a:r>
              <a:rPr lang="zh-CN" altLang="en-US" b="1" dirty="0">
                <a:latin typeface="楷体" panose="02010609060101010101" charset="-122"/>
                <a:ea typeface="楷体" panose="02010609060101010101" charset="-122"/>
              </a:rPr>
              <a:t>岁的时候通过自己第一桶金，给自己父母在武汉市买了一套数百万的</a:t>
            </a:r>
            <a:r>
              <a:rPr lang="zh-CN" altLang="en-US" b="1" dirty="0" smtClean="0">
                <a:latin typeface="楷体" panose="02010609060101010101" charset="-122"/>
                <a:ea typeface="楷体" panose="02010609060101010101" charset="-122"/>
              </a:rPr>
              <a:t>房子。</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19</a:t>
            </a:r>
            <a:r>
              <a:rPr lang="zh-CN" altLang="en-US" b="1" dirty="0" smtClean="0">
                <a:latin typeface="楷体" panose="02010609060101010101" charset="-122"/>
                <a:ea typeface="楷体" panose="02010609060101010101" charset="-122"/>
              </a:rPr>
              <a:t>岁的时候创办了</a:t>
            </a:r>
            <a:r>
              <a:rPr lang="en-US" altLang="zh-CN" b="1" dirty="0" smtClean="0">
                <a:latin typeface="楷体" panose="02010609060101010101" charset="-122"/>
                <a:ea typeface="楷体" panose="02010609060101010101" charset="-122"/>
              </a:rPr>
              <a:t>-</a:t>
            </a:r>
            <a:r>
              <a:rPr lang="zh-CN" altLang="en-US" b="1" dirty="0" smtClean="0">
                <a:latin typeface="楷体" panose="02010609060101010101" charset="-122"/>
                <a:ea typeface="楷体" panose="02010609060101010101" charset="-122"/>
              </a:rPr>
              <a:t>上海每特教育科技有限公司 定位互联网架构师培训行业。</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20</a:t>
            </a:r>
            <a:r>
              <a:rPr lang="zh-CN" altLang="en-US" b="1" dirty="0">
                <a:latin typeface="楷体" panose="02010609060101010101" charset="-122"/>
                <a:ea typeface="楷体" panose="02010609060101010101" charset="-122"/>
              </a:rPr>
              <a:t>岁的时候在线直播</a:t>
            </a:r>
            <a:r>
              <a:rPr lang="en-US" altLang="zh-CN" b="1" dirty="0">
                <a:latin typeface="楷体" panose="02010609060101010101" charset="-122"/>
                <a:ea typeface="楷体" panose="02010609060101010101" charset="-122"/>
              </a:rPr>
              <a:t>Java</a:t>
            </a:r>
            <a:r>
              <a:rPr lang="zh-CN" altLang="en-US" b="1" dirty="0">
                <a:latin typeface="楷体" panose="02010609060101010101" charset="-122"/>
                <a:ea typeface="楷体" panose="02010609060101010101" charset="-122"/>
              </a:rPr>
              <a:t>分布式和微服务培训课程，年收入</a:t>
            </a:r>
            <a:r>
              <a:rPr lang="en-US" altLang="zh-CN" b="1" dirty="0">
                <a:latin typeface="楷体" panose="02010609060101010101" charset="-122"/>
                <a:ea typeface="楷体" panose="02010609060101010101" charset="-122"/>
              </a:rPr>
              <a:t>300</a:t>
            </a:r>
            <a:r>
              <a:rPr lang="zh-CN" altLang="en-US" b="1" dirty="0">
                <a:latin typeface="楷体" panose="02010609060101010101" charset="-122"/>
                <a:ea typeface="楷体" panose="02010609060101010101" charset="-122"/>
              </a:rPr>
              <a:t>万元</a:t>
            </a:r>
            <a:r>
              <a:rPr lang="zh-CN" altLang="en-US"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r>
              <a:rPr lang="en-US" altLang="zh-CN" b="1" dirty="0" smtClean="0">
                <a:latin typeface="楷体" panose="02010609060101010101" charset="-122"/>
                <a:ea typeface="楷体" panose="02010609060101010101" charset="-122"/>
              </a:rPr>
              <a:t>21</a:t>
            </a:r>
            <a:r>
              <a:rPr lang="zh-CN" altLang="en-US" b="1" dirty="0">
                <a:latin typeface="楷体" panose="02010609060101010101" charset="-122"/>
                <a:ea typeface="楷体" panose="02010609060101010101" charset="-122"/>
              </a:rPr>
              <a:t>岁的时候其录制的</a:t>
            </a:r>
            <a:r>
              <a:rPr lang="en-US" altLang="zh-CN" b="1" dirty="0" err="1">
                <a:latin typeface="楷体" panose="02010609060101010101" charset="-122"/>
                <a:ea typeface="楷体" panose="02010609060101010101" charset="-122"/>
              </a:rPr>
              <a:t>SpringCloud</a:t>
            </a:r>
            <a:r>
              <a:rPr lang="en-US" altLang="zh-CN"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SpringBoot</a:t>
            </a:r>
            <a:r>
              <a:rPr lang="zh-CN" altLang="en-US" b="1" dirty="0">
                <a:latin typeface="楷体" panose="02010609060101010101" charset="-122"/>
                <a:ea typeface="楷体" panose="02010609060101010101" charset="-122"/>
              </a:rPr>
              <a:t>课程破百万人学习。</a:t>
            </a:r>
          </a:p>
        </p:txBody>
      </p:sp>
      <p:sp>
        <p:nvSpPr>
          <p:cNvPr id="28" name="文本框 27"/>
          <p:cNvSpPr txBox="1"/>
          <p:nvPr/>
        </p:nvSpPr>
        <p:spPr>
          <a:xfrm>
            <a:off x="4978400" y="5339715"/>
            <a:ext cx="5850890" cy="368300"/>
          </a:xfrm>
          <a:prstGeom prst="rect">
            <a:avLst/>
          </a:prstGeom>
          <a:noFill/>
        </p:spPr>
        <p:txBody>
          <a:bodyPr wrap="none" rtlCol="0">
            <a:spAutoFit/>
          </a:bodyPr>
          <a:lstStyle/>
          <a:p>
            <a:pPr algn="l"/>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余老师联系方式</a:t>
            </a:r>
            <a:r>
              <a:rPr lang="en-US" altLang="zh-CN"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QQ</a:t>
            </a:r>
            <a:r>
              <a:rPr lang="en-US" altLang="zh-CN"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644064779   微信</a:t>
            </a:r>
            <a:r>
              <a:rPr lang="en-US" altLang="zh-CN"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a:t>
            </a:r>
            <a:r>
              <a:rPr lang="zh-CN" altLang="en-US" b="1" i="1" dirty="0">
                <a:solidFill>
                  <a:schemeClr val="accent1">
                    <a:lumMod val="75000"/>
                  </a:schemeClr>
                </a:solidFill>
                <a:latin typeface="汉仪小隶书简" panose="02010600000101010101" charset="-122"/>
                <a:ea typeface="汉仪小隶书简" panose="02010600000101010101" charset="-122"/>
                <a:cs typeface="汉仪小隶书简" panose="02010600000101010101" charset="-122"/>
              </a:rPr>
              <a:t>yushengjun644</a:t>
            </a:r>
          </a:p>
        </p:txBody>
      </p:sp>
      <p:pic>
        <p:nvPicPr>
          <p:cNvPr id="3" name="图片 2"/>
          <p:cNvPicPr>
            <a:picLocks noChangeAspect="1"/>
          </p:cNvPicPr>
          <p:nvPr/>
        </p:nvPicPr>
        <p:blipFill>
          <a:blip r:embed="rId4"/>
          <a:stretch>
            <a:fillRect/>
          </a:stretch>
        </p:blipFill>
        <p:spPr>
          <a:xfrm>
            <a:off x="78479" y="726932"/>
            <a:ext cx="3231252" cy="452818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1329689" y="1055518"/>
            <a:ext cx="8982075" cy="4191917"/>
          </a:xfrm>
          <a:prstGeom prst="rect">
            <a:avLst/>
          </a:prstGeom>
          <a:noFill/>
        </p:spPr>
        <p:txBody>
          <a:bodyPr wrap="square" rtlCol="0">
            <a:spAutoFit/>
          </a:bodyPr>
          <a:lstStyle/>
          <a:p>
            <a:pPr>
              <a:lnSpc>
                <a:spcPct val="120000"/>
              </a:lnSpc>
            </a:pPr>
            <a:r>
              <a:rPr lang="zh-CN" altLang="en-US" sz="2400" b="1" dirty="0" smtClean="0"/>
              <a:t>大型</a:t>
            </a:r>
            <a:r>
              <a:rPr lang="zh-CN" altLang="en-US" sz="2400" b="1" dirty="0"/>
              <a:t>系统分布式日志采集系统</a:t>
            </a:r>
            <a:r>
              <a:rPr lang="en-US" altLang="zh-CN" sz="2400" b="1" dirty="0"/>
              <a:t>ELK</a:t>
            </a:r>
            <a:endParaRPr lang="en-US" altLang="zh-CN" sz="2400" b="1" dirty="0" smtClean="0"/>
          </a:p>
          <a:p>
            <a:pPr>
              <a:lnSpc>
                <a:spcPct val="120000"/>
              </a:lnSpc>
            </a:pPr>
            <a:r>
              <a:rPr lang="zh-CN" altLang="en-US" b="1" dirty="0" smtClean="0">
                <a:solidFill>
                  <a:schemeClr val="bg1"/>
                </a:solidFill>
                <a:latin typeface="楷体" panose="02010609060101010101" charset="-122"/>
                <a:ea typeface="楷体" panose="02010609060101010101" charset="-122"/>
                <a:cs typeface="楷体" panose="02010609060101010101" charset="-122"/>
                <a:sym typeface="+mn-ea"/>
              </a:rPr>
              <a:t>全</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p>
          <a:p>
            <a:pPr>
              <a:lnSpc>
                <a:spcPct val="120000"/>
              </a:lnSpc>
            </a:pPr>
            <a:r>
              <a:rPr lang="en-US" altLang="zh-CN" b="1" dirty="0">
                <a:latin typeface="楷体" panose="02010609060101010101" charset="-122"/>
                <a:ea typeface="楷体" panose="02010609060101010101" charset="-122"/>
                <a:cs typeface="楷体" panose="02010609060101010101" charset="-122"/>
              </a:rPr>
              <a:t>1</a:t>
            </a:r>
            <a:r>
              <a:rPr lang="zh-CN" altLang="en-US" b="1" dirty="0">
                <a:latin typeface="楷体" panose="02010609060101010101" charset="-122"/>
                <a:ea typeface="楷体" panose="02010609060101010101" charset="-122"/>
                <a:cs typeface="楷体" panose="02010609060101010101" charset="-122"/>
              </a:rPr>
              <a:t>、传统系统日志收集的问题</a:t>
            </a:r>
          </a:p>
          <a:p>
            <a:pPr>
              <a:lnSpc>
                <a:spcPct val="120000"/>
              </a:lnSpc>
            </a:pPr>
            <a:r>
              <a:rPr lang="en-US" altLang="zh-CN" b="1" dirty="0">
                <a:latin typeface="楷体" panose="02010609060101010101" charset="-122"/>
                <a:ea typeface="楷体" panose="02010609060101010101" charset="-122"/>
                <a:cs typeface="楷体" panose="02010609060101010101" charset="-122"/>
              </a:rPr>
              <a:t>2</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Logstash</a:t>
            </a:r>
            <a:r>
              <a:rPr lang="zh-CN" altLang="en-US" b="1" dirty="0">
                <a:latin typeface="楷体" panose="02010609060101010101" charset="-122"/>
                <a:ea typeface="楷体" panose="02010609060101010101" charset="-122"/>
                <a:cs typeface="楷体" panose="02010609060101010101" charset="-122"/>
              </a:rPr>
              <a:t>操作工作原理</a:t>
            </a:r>
          </a:p>
          <a:p>
            <a:pPr>
              <a:lnSpc>
                <a:spcPct val="120000"/>
              </a:lnSpc>
            </a:pPr>
            <a:r>
              <a:rPr lang="en-US" altLang="zh-CN" b="1" dirty="0">
                <a:latin typeface="楷体" panose="02010609060101010101" charset="-122"/>
                <a:ea typeface="楷体" panose="02010609060101010101" charset="-122"/>
                <a:cs typeface="楷体" panose="02010609060101010101" charset="-122"/>
              </a:rPr>
              <a:t>3</a:t>
            </a:r>
            <a:r>
              <a:rPr lang="zh-CN" altLang="en-US" b="1" dirty="0">
                <a:latin typeface="楷体" panose="02010609060101010101" charset="-122"/>
                <a:ea typeface="楷体" panose="02010609060101010101" charset="-122"/>
                <a:cs typeface="楷体" panose="02010609060101010101" charset="-122"/>
              </a:rPr>
              <a:t>、分布式日志收集</a:t>
            </a:r>
            <a:r>
              <a:rPr lang="en-US" altLang="zh-CN" b="1" dirty="0">
                <a:latin typeface="楷体" panose="02010609060101010101" charset="-122"/>
                <a:ea typeface="楷体" panose="02010609060101010101" charset="-122"/>
                <a:cs typeface="楷体" panose="02010609060101010101" charset="-122"/>
              </a:rPr>
              <a:t>ELK</a:t>
            </a:r>
            <a:r>
              <a:rPr lang="zh-CN" altLang="en-US" b="1" dirty="0">
                <a:latin typeface="楷体" panose="02010609060101010101" charset="-122"/>
                <a:ea typeface="楷体" panose="02010609060101010101" charset="-122"/>
                <a:cs typeface="楷体" panose="02010609060101010101" charset="-122"/>
              </a:rPr>
              <a:t>原理</a:t>
            </a:r>
          </a:p>
          <a:p>
            <a:pPr>
              <a:lnSpc>
                <a:spcPct val="120000"/>
              </a:lnSpc>
            </a:pPr>
            <a:r>
              <a:rPr lang="en-US" altLang="zh-CN" b="1" dirty="0">
                <a:latin typeface="楷体" panose="02010609060101010101" charset="-122"/>
                <a:ea typeface="楷体" panose="02010609060101010101" charset="-122"/>
                <a:cs typeface="楷体" panose="02010609060101010101" charset="-122"/>
              </a:rPr>
              <a:t>4</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Elasticsearch+Logstash+Kiabana</a:t>
            </a:r>
            <a:r>
              <a:rPr lang="zh-CN" altLang="en-US" b="1" dirty="0">
                <a:latin typeface="楷体" panose="02010609060101010101" charset="-122"/>
                <a:ea typeface="楷体" panose="02010609060101010101" charset="-122"/>
                <a:cs typeface="楷体" panose="02010609060101010101" charset="-122"/>
              </a:rPr>
              <a:t>整合</a:t>
            </a:r>
          </a:p>
          <a:p>
            <a:pPr>
              <a:lnSpc>
                <a:spcPct val="120000"/>
              </a:lnSpc>
            </a:pPr>
            <a:r>
              <a:rPr lang="en-US" altLang="zh-CN" b="1" dirty="0">
                <a:latin typeface="楷体" panose="02010609060101010101" charset="-122"/>
                <a:ea typeface="楷体" panose="02010609060101010101" charset="-122"/>
                <a:cs typeface="楷体" panose="02010609060101010101" charset="-122"/>
              </a:rPr>
              <a:t>5</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Logstash</a:t>
            </a:r>
            <a:r>
              <a:rPr lang="zh-CN" altLang="en-US" b="1" dirty="0">
                <a:latin typeface="楷体" panose="02010609060101010101" charset="-122"/>
                <a:ea typeface="楷体" panose="02010609060101010101" charset="-122"/>
                <a:cs typeface="楷体" panose="02010609060101010101" charset="-122"/>
              </a:rPr>
              <a:t>将数据推送到</a:t>
            </a:r>
            <a:r>
              <a:rPr lang="en-US" altLang="zh-CN" b="1" dirty="0">
                <a:latin typeface="楷体" panose="02010609060101010101" charset="-122"/>
                <a:ea typeface="楷体" panose="02010609060101010101" charset="-122"/>
                <a:cs typeface="楷体" panose="02010609060101010101" charset="-122"/>
              </a:rPr>
              <a:t>ES</a:t>
            </a:r>
          </a:p>
          <a:p>
            <a:pPr>
              <a:lnSpc>
                <a:spcPct val="120000"/>
              </a:lnSpc>
            </a:pPr>
            <a:r>
              <a:rPr lang="en-US" altLang="zh-CN" b="1" dirty="0">
                <a:latin typeface="楷体" panose="02010609060101010101" charset="-122"/>
                <a:ea typeface="楷体" panose="02010609060101010101" charset="-122"/>
                <a:cs typeface="楷体" panose="02010609060101010101" charset="-122"/>
              </a:rPr>
              <a:t>6</a:t>
            </a:r>
            <a:r>
              <a:rPr lang="zh-CN" altLang="en-US" b="1" dirty="0">
                <a:latin typeface="楷体" panose="02010609060101010101" charset="-122"/>
                <a:ea typeface="楷体" panose="02010609060101010101" charset="-122"/>
                <a:cs typeface="楷体" panose="02010609060101010101" charset="-122"/>
              </a:rPr>
              <a:t>、</a:t>
            </a:r>
            <a:r>
              <a:rPr lang="en-US" altLang="zh-CN" b="1" dirty="0" err="1">
                <a:latin typeface="楷体" panose="02010609060101010101" charset="-122"/>
                <a:ea typeface="楷体" panose="02010609060101010101" charset="-122"/>
                <a:cs typeface="楷体" panose="02010609060101010101" charset="-122"/>
              </a:rPr>
              <a:t>Kiabana</a:t>
            </a:r>
            <a:r>
              <a:rPr lang="zh-CN" altLang="en-US" b="1" dirty="0">
                <a:latin typeface="楷体" panose="02010609060101010101" charset="-122"/>
                <a:ea typeface="楷体" panose="02010609060101010101" charset="-122"/>
                <a:cs typeface="楷体" panose="02010609060101010101" charset="-122"/>
              </a:rPr>
              <a:t>图形界面展示</a:t>
            </a:r>
            <a:r>
              <a:rPr lang="en-US" altLang="zh-CN" b="1" dirty="0">
                <a:latin typeface="楷体" panose="02010609060101010101" charset="-122"/>
                <a:ea typeface="楷体" panose="02010609060101010101" charset="-122"/>
                <a:cs typeface="楷体" panose="02010609060101010101" charset="-122"/>
              </a:rPr>
              <a:t>ES</a:t>
            </a:r>
            <a:r>
              <a:rPr lang="zh-CN" altLang="en-US" b="1" dirty="0" smtClean="0">
                <a:latin typeface="楷体" panose="02010609060101010101" charset="-122"/>
                <a:ea typeface="楷体" panose="02010609060101010101" charset="-122"/>
                <a:cs typeface="楷体" panose="02010609060101010101" charset="-122"/>
              </a:rPr>
              <a:t>日志信息</a:t>
            </a:r>
            <a:endParaRPr lang="en-US" altLang="zh-CN" b="1" dirty="0" smtClean="0">
              <a:latin typeface="楷体" panose="02010609060101010101" charset="-122"/>
              <a:ea typeface="楷体" panose="02010609060101010101" charset="-122"/>
              <a:cs typeface="楷体" panose="02010609060101010101" charset="-122"/>
            </a:endParaRPr>
          </a:p>
          <a:p>
            <a:pPr>
              <a:lnSpc>
                <a:spcPct val="120000"/>
              </a:lnSpc>
            </a:pPr>
            <a:r>
              <a:rPr lang="zh-CN" altLang="en-US" b="1" dirty="0" smtClean="0">
                <a:latin typeface="楷体" panose="02010609060101010101" charset="-122"/>
                <a:ea typeface="楷体" panose="02010609060101010101" charset="-122"/>
                <a:cs typeface="楷体" panose="02010609060101010101" charset="-122"/>
              </a:rPr>
              <a:t>搭建环境虚拟机要求：</a:t>
            </a:r>
            <a:r>
              <a:rPr lang="en-US" altLang="zh-CN" b="1" dirty="0" smtClean="0">
                <a:latin typeface="楷体" panose="02010609060101010101" charset="-122"/>
                <a:ea typeface="楷体" panose="02010609060101010101" charset="-122"/>
                <a:cs typeface="楷体" panose="02010609060101010101" charset="-122"/>
              </a:rPr>
              <a:t>2G</a:t>
            </a:r>
            <a:r>
              <a:rPr lang="zh-CN" altLang="en-US" b="1" dirty="0" smtClean="0">
                <a:latin typeface="楷体" panose="02010609060101010101" charset="-122"/>
                <a:ea typeface="楷体" panose="02010609060101010101" charset="-122"/>
                <a:cs typeface="楷体" panose="02010609060101010101" charset="-122"/>
              </a:rPr>
              <a:t>以上内存</a:t>
            </a:r>
            <a:endParaRPr lang="zh-CN" altLang="en-US" b="1" dirty="0">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
        <p:nvSpPr>
          <p:cNvPr id="2" name="文本框 1"/>
          <p:cNvSpPr txBox="1"/>
          <p:nvPr/>
        </p:nvSpPr>
        <p:spPr>
          <a:xfrm>
            <a:off x="1228725" y="66040"/>
            <a:ext cx="8982075" cy="1087755"/>
          </a:xfrm>
          <a:prstGeom prst="rect">
            <a:avLst/>
          </a:prstGeom>
          <a:noFill/>
        </p:spPr>
        <p:txBody>
          <a:bodyPr wrap="square" rtlCol="0">
            <a:spAutoFit/>
          </a:bodyPr>
          <a:lstStyle/>
          <a:p>
            <a:pPr>
              <a:lnSpc>
                <a:spcPct val="120000"/>
              </a:lnSpc>
            </a:pPr>
            <a:r>
              <a:rPr lang="zh-CN" altLang="en-US" b="1">
                <a:solidFill>
                  <a:schemeClr val="tx1"/>
                </a:solidFill>
                <a:latin typeface="楷体" panose="02010609060101010101" charset="-122"/>
                <a:ea typeface="楷体" panose="02010609060101010101" charset="-122"/>
                <a:cs typeface="楷体" panose="02010609060101010101" charset="-122"/>
              </a:rPr>
              <a:t>上课内容</a:t>
            </a: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Tree>
    <p:extLst>
      <p:ext uri="{BB962C8B-B14F-4D97-AF65-F5344CB8AC3E}">
        <p14:creationId xmlns:p14="http://schemas.microsoft.com/office/powerpoint/2010/main" val="24327428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4838248"/>
          </a:xfrm>
          <a:prstGeom prst="rect">
            <a:avLst/>
          </a:prstGeom>
          <a:noFill/>
        </p:spPr>
        <p:txBody>
          <a:bodyPr wrap="square" rtlCol="0">
            <a:spAutoFit/>
          </a:bodyPr>
          <a:lstStyle/>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p>
          <a:p>
            <a:pPr>
              <a:lnSpc>
                <a:spcPct val="120000"/>
              </a:lnSpc>
            </a:pPr>
            <a:r>
              <a:rPr lang="zh-CN" altLang="en-US" sz="2800" b="1" dirty="0" smtClean="0">
                <a:solidFill>
                  <a:schemeClr val="tx1"/>
                </a:solidFill>
                <a:latin typeface="楷体" panose="02010609060101010101" charset="-122"/>
                <a:ea typeface="楷体" panose="02010609060101010101" charset="-122"/>
                <a:cs typeface="楷体" panose="02010609060101010101" charset="-122"/>
              </a:rPr>
              <a:t>什么是</a:t>
            </a:r>
            <a:r>
              <a:rPr lang="en-US" altLang="zh-CN" sz="2800" b="1" dirty="0" err="1" smtClean="0"/>
              <a:t>Elasticsearch</a:t>
            </a:r>
            <a:r>
              <a:rPr lang="en-US" altLang="zh-CN" sz="2800" b="1" dirty="0"/>
              <a:t/>
            </a:r>
            <a:br>
              <a:rPr lang="en-US" altLang="zh-CN" sz="2800" b="1" dirty="0"/>
            </a:br>
            <a:r>
              <a:rPr lang="en-US" altLang="zh-CN" sz="2800" b="1" dirty="0" smtClean="0"/>
              <a:t>    </a:t>
            </a:r>
            <a:r>
              <a:rPr lang="en-US" altLang="zh-CN" b="1" dirty="0" err="1" smtClean="0">
                <a:latin typeface="楷体" panose="02010609060101010101" charset="-122"/>
                <a:ea typeface="楷体" panose="02010609060101010101" charset="-122"/>
              </a:rPr>
              <a:t>Elasticsearch</a:t>
            </a:r>
            <a:r>
              <a:rPr lang="en-US" altLang="zh-CN" b="1" dirty="0" smtClean="0">
                <a:latin typeface="楷体" panose="02010609060101010101" charset="-122"/>
                <a:ea typeface="楷体" panose="02010609060101010101" charset="-122"/>
              </a:rPr>
              <a:t> </a:t>
            </a:r>
            <a:r>
              <a:rPr lang="en-US" altLang="zh-CN" b="1" dirty="0">
                <a:latin typeface="楷体" panose="02010609060101010101" charset="-122"/>
                <a:ea typeface="楷体" panose="02010609060101010101" charset="-122"/>
              </a:rPr>
              <a:t>(ES)</a:t>
            </a:r>
            <a:r>
              <a:rPr lang="zh-CN" altLang="zh-CN" b="1" dirty="0">
                <a:latin typeface="楷体" panose="02010609060101010101" charset="-122"/>
                <a:ea typeface="楷体" panose="02010609060101010101" charset="-122"/>
              </a:rPr>
              <a:t>是一个基于</a:t>
            </a:r>
            <a:r>
              <a:rPr lang="en-US" altLang="zh-CN" b="1" dirty="0">
                <a:latin typeface="楷体" panose="02010609060101010101" charset="-122"/>
                <a:ea typeface="楷体" panose="02010609060101010101" charset="-122"/>
              </a:rPr>
              <a:t>Lucene</a:t>
            </a:r>
            <a:r>
              <a:rPr lang="zh-CN" altLang="zh-CN" b="1" dirty="0">
                <a:latin typeface="楷体" panose="02010609060101010101" charset="-122"/>
                <a:ea typeface="楷体" panose="02010609060101010101" charset="-122"/>
              </a:rPr>
              <a:t>构建的开源、分布式、</a:t>
            </a:r>
            <a:r>
              <a:rPr lang="en-US" altLang="zh-CN" b="1" dirty="0">
                <a:latin typeface="楷体" panose="02010609060101010101" charset="-122"/>
                <a:ea typeface="楷体" panose="02010609060101010101" charset="-122"/>
              </a:rPr>
              <a:t>RESTful </a:t>
            </a:r>
            <a:r>
              <a:rPr lang="zh-CN" altLang="zh-CN" b="1" dirty="0">
                <a:latin typeface="楷体" panose="02010609060101010101" charset="-122"/>
                <a:ea typeface="楷体" panose="02010609060101010101" charset="-122"/>
              </a:rPr>
              <a:t>接口全文搜索引擎。</a:t>
            </a:r>
            <a:r>
              <a:rPr lang="en-US" altLang="zh-CN" b="1" dirty="0" err="1">
                <a:latin typeface="楷体" panose="02010609060101010101" charset="-122"/>
                <a:ea typeface="楷体" panose="02010609060101010101" charset="-122"/>
              </a:rPr>
              <a:t>Elasticsearch</a:t>
            </a:r>
            <a:r>
              <a:rPr lang="en-US" altLang="zh-CN" b="1" dirty="0">
                <a:latin typeface="楷体" panose="02010609060101010101" charset="-122"/>
                <a:ea typeface="楷体" panose="02010609060101010101" charset="-122"/>
              </a:rPr>
              <a:t> </a:t>
            </a:r>
            <a:r>
              <a:rPr lang="zh-CN" altLang="zh-CN" b="1" dirty="0">
                <a:latin typeface="楷体" panose="02010609060101010101" charset="-122"/>
                <a:ea typeface="楷体" panose="02010609060101010101" charset="-122"/>
              </a:rPr>
              <a:t>还是一个分布式文档数据库，其中每个字段均是被索引的数据且可被搜索，它能够扩展至数以百计的服务器存储以及处理</a:t>
            </a:r>
            <a:r>
              <a:rPr lang="en-US" altLang="zh-CN" b="1" dirty="0">
                <a:latin typeface="楷体" panose="02010609060101010101" charset="-122"/>
                <a:ea typeface="楷体" panose="02010609060101010101" charset="-122"/>
              </a:rPr>
              <a:t>PB</a:t>
            </a:r>
            <a:r>
              <a:rPr lang="zh-CN" altLang="zh-CN" b="1" dirty="0">
                <a:latin typeface="楷体" panose="02010609060101010101" charset="-122"/>
                <a:ea typeface="楷体" panose="02010609060101010101" charset="-122"/>
              </a:rPr>
              <a:t>级的数据。它可以在很短的时间内在储、搜索和分析大量的数据。它通常作为具有复杂搜索场景情况下的核心发动机。</a:t>
            </a:r>
          </a:p>
          <a:p>
            <a:r>
              <a:rPr lang="en-US" altLang="zh-CN" b="1" dirty="0" err="1">
                <a:latin typeface="楷体" panose="02010609060101010101" charset="-122"/>
                <a:ea typeface="楷体" panose="02010609060101010101" charset="-122"/>
              </a:rPr>
              <a:t>Elasticsearch</a:t>
            </a:r>
            <a:r>
              <a:rPr lang="zh-CN" altLang="zh-CN" b="1" dirty="0">
                <a:latin typeface="楷体" panose="02010609060101010101" charset="-122"/>
                <a:ea typeface="楷体" panose="02010609060101010101" charset="-122"/>
              </a:rPr>
              <a:t>就是为高可用和可扩展而生的。可以通过购置性能更强的服务器来完成</a:t>
            </a:r>
            <a:r>
              <a:rPr lang="zh-CN" altLang="zh-CN"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r>
              <a:rPr lang="zh-CN" altLang="en-US" b="1" dirty="0">
                <a:solidFill>
                  <a:schemeClr val="tx1"/>
                </a:solidFill>
                <a:latin typeface="楷体" panose="02010609060101010101" charset="-122"/>
                <a:ea typeface="楷体" panose="02010609060101010101" charset="-122"/>
                <a:cs typeface="楷体" panose="02010609060101010101" charset="-122"/>
              </a:rPr>
              <a:t>官</a:t>
            </a:r>
            <a:r>
              <a:rPr lang="zh-CN" altLang="en-US" b="1" dirty="0" smtClean="0">
                <a:solidFill>
                  <a:schemeClr val="tx1"/>
                </a:solidFill>
                <a:latin typeface="楷体" panose="02010609060101010101" charset="-122"/>
                <a:ea typeface="楷体" panose="02010609060101010101" charset="-122"/>
                <a:cs typeface="楷体" panose="02010609060101010101" charset="-122"/>
              </a:rPr>
              <a:t>网</a:t>
            </a:r>
            <a:r>
              <a:rPr lang="en-US" altLang="zh-CN" b="1" dirty="0" smtClean="0">
                <a:solidFill>
                  <a:schemeClr val="tx1"/>
                </a:solidFill>
                <a:latin typeface="楷体" panose="02010609060101010101" charset="-122"/>
                <a:ea typeface="楷体" panose="02010609060101010101" charset="-122"/>
                <a:cs typeface="楷体" panose="02010609060101010101" charset="-122"/>
              </a:rPr>
              <a:t>:</a:t>
            </a:r>
            <a:r>
              <a:rPr lang="en-US" altLang="zh-CN" u="sng" dirty="0">
                <a:hlinkClick r:id="rId4"/>
              </a:rPr>
              <a:t>https://www.elastic.co/downloads/elasticsearch</a:t>
            </a:r>
            <a:endParaRPr lang="zh-CN" altLang="zh-CN" dirty="0"/>
          </a:p>
          <a:p>
            <a:r>
              <a:rPr lang="zh-CN" altLang="en-US" b="1" dirty="0" smtClean="0">
                <a:latin typeface="楷体" panose="02010609060101010101" charset="-122"/>
                <a:ea typeface="楷体" panose="02010609060101010101" charset="-122"/>
                <a:cs typeface="楷体" panose="02010609060101010101" charset="-122"/>
              </a:rPr>
              <a:t>中文社区</a:t>
            </a:r>
            <a:r>
              <a:rPr lang="en-US" altLang="zh-CN" u="sng" dirty="0">
                <a:hlinkClick r:id="rId5"/>
              </a:rPr>
              <a:t>https://es.xiaoleilu.com/</a:t>
            </a:r>
            <a:r>
              <a:rPr lang="en-US" altLang="zh-CN" dirty="0"/>
              <a:t> </a:t>
            </a:r>
            <a:endParaRPr lang="en-US" altLang="zh-CN" dirty="0" smtClean="0"/>
          </a:p>
          <a:p>
            <a:r>
              <a:rPr lang="zh-CN" altLang="en-US" b="1" dirty="0" smtClean="0">
                <a:solidFill>
                  <a:schemeClr val="tx1"/>
                </a:solidFill>
                <a:latin typeface="楷体" panose="02010609060101010101" charset="-122"/>
                <a:ea typeface="楷体" panose="02010609060101010101" charset="-122"/>
                <a:cs typeface="楷体" panose="02010609060101010101" charset="-122"/>
              </a:rPr>
              <a:t>什么是</a:t>
            </a:r>
            <a:r>
              <a:rPr lang="en-US" altLang="zh-CN" b="1" dirty="0" smtClean="0">
                <a:solidFill>
                  <a:schemeClr val="tx1"/>
                </a:solidFill>
                <a:latin typeface="楷体" panose="02010609060101010101" charset="-122"/>
                <a:ea typeface="楷体" panose="02010609060101010101" charset="-122"/>
                <a:cs typeface="楷体" panose="02010609060101010101" charset="-122"/>
              </a:rPr>
              <a:t>PB</a:t>
            </a:r>
            <a:r>
              <a:rPr lang="zh-CN" altLang="en-US" b="1" dirty="0" smtClean="0">
                <a:solidFill>
                  <a:schemeClr val="tx1"/>
                </a:solidFill>
                <a:latin typeface="楷体" panose="02010609060101010101" charset="-122"/>
                <a:ea typeface="楷体" panose="02010609060101010101" charset="-122"/>
                <a:cs typeface="楷体" panose="02010609060101010101" charset="-122"/>
              </a:rPr>
              <a:t>级别</a:t>
            </a:r>
            <a:r>
              <a:rPr lang="en-US" altLang="zh-CN" b="1" dirty="0">
                <a:latin typeface="楷体" panose="02010609060101010101" charset="-122"/>
                <a:ea typeface="楷体" panose="02010609060101010101" charset="-122"/>
                <a:cs typeface="楷体" panose="02010609060101010101" charset="-122"/>
                <a:hlinkClick r:id="rId6"/>
              </a:rPr>
              <a:t>https://</a:t>
            </a:r>
            <a:r>
              <a:rPr lang="en-US" altLang="zh-CN" b="1" dirty="0" smtClean="0">
                <a:latin typeface="楷体" panose="02010609060101010101" charset="-122"/>
                <a:ea typeface="楷体" panose="02010609060101010101" charset="-122"/>
                <a:cs typeface="楷体" panose="02010609060101010101" charset="-122"/>
                <a:hlinkClick r:id="rId6"/>
              </a:rPr>
              <a:t>baike.baidu.com/item/PetaByte/5910820</a:t>
            </a:r>
            <a:endParaRPr lang="en-US" altLang="zh-CN" b="1" dirty="0" smtClean="0">
              <a:latin typeface="楷体" panose="02010609060101010101" charset="-122"/>
              <a:ea typeface="楷体" panose="02010609060101010101" charset="-122"/>
              <a:cs typeface="楷体" panose="02010609060101010101" charset="-122"/>
            </a:endParaRPr>
          </a:p>
          <a:p>
            <a:r>
              <a:rPr lang="en-US" altLang="zh-CN" b="1" dirty="0" err="1" smtClean="0">
                <a:latin typeface="楷体" panose="02010609060101010101" charset="-122"/>
                <a:ea typeface="楷体" panose="02010609060101010101" charset="-122"/>
              </a:rPr>
              <a:t>ElastiJob</a:t>
            </a:r>
            <a:r>
              <a:rPr lang="en-US" altLang="zh-CN" b="1" dirty="0" smtClean="0">
                <a:latin typeface="楷体" panose="02010609060101010101" charset="-122"/>
                <a:ea typeface="楷体" panose="02010609060101010101" charset="-122"/>
              </a:rPr>
              <a:t>---XXL-JOB</a:t>
            </a: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i="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4672048"/>
          </a:xfrm>
          <a:prstGeom prst="rect">
            <a:avLst/>
          </a:prstGeom>
          <a:noFill/>
        </p:spPr>
        <p:txBody>
          <a:bodyPr wrap="square" rtlCol="0">
            <a:spAutoFit/>
          </a:bodyPr>
          <a:lstStyle/>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p>
          <a:p>
            <a:pPr>
              <a:lnSpc>
                <a:spcPct val="120000"/>
              </a:lnSpc>
            </a:pPr>
            <a:r>
              <a:rPr lang="en-US" altLang="zh-CN" sz="2800" b="1" dirty="0" err="1" smtClean="0"/>
              <a:t>Elasticsearch</a:t>
            </a:r>
            <a:r>
              <a:rPr lang="zh-CN" altLang="en-US" sz="2800" b="1" dirty="0" smtClean="0"/>
              <a:t>优势</a:t>
            </a:r>
            <a:r>
              <a:rPr lang="en-US" altLang="zh-CN" sz="2800" b="1" dirty="0" smtClean="0"/>
              <a:t/>
            </a:r>
            <a:br>
              <a:rPr lang="en-US" altLang="zh-CN" sz="2800" b="1" dirty="0" smtClean="0"/>
            </a:br>
            <a:r>
              <a:rPr lang="en-US" altLang="zh-CN" sz="2800" b="1" dirty="0" smtClean="0"/>
              <a:t>   </a:t>
            </a:r>
          </a:p>
          <a:p>
            <a:r>
              <a:rPr lang="en-US" altLang="zh-CN" b="1" dirty="0">
                <a:solidFill>
                  <a:srgbClr val="FF0000"/>
                </a:solidFill>
              </a:rPr>
              <a:t> </a:t>
            </a:r>
            <a:r>
              <a:rPr lang="zh-CN" altLang="zh-CN" b="1" dirty="0" smtClean="0">
                <a:solidFill>
                  <a:srgbClr val="FF0000"/>
                </a:solidFill>
                <a:latin typeface="楷体" panose="02010609060101010101" charset="-122"/>
                <a:ea typeface="楷体" panose="02010609060101010101" charset="-122"/>
              </a:rPr>
              <a:t>横向</a:t>
            </a:r>
            <a:r>
              <a:rPr lang="zh-CN" altLang="zh-CN" b="1" dirty="0">
                <a:solidFill>
                  <a:srgbClr val="FF0000"/>
                </a:solidFill>
                <a:latin typeface="楷体" panose="02010609060101010101" charset="-122"/>
                <a:ea typeface="楷体" panose="02010609060101010101" charset="-122"/>
              </a:rPr>
              <a:t>可扩展性</a:t>
            </a:r>
            <a:r>
              <a:rPr lang="en-US" altLang="zh-CN" b="1" dirty="0">
                <a:latin typeface="楷体" panose="02010609060101010101" charset="-122"/>
                <a:ea typeface="楷体" panose="02010609060101010101" charset="-122"/>
              </a:rPr>
              <a:t>:</a:t>
            </a:r>
            <a:r>
              <a:rPr lang="zh-CN" altLang="zh-CN" b="1" dirty="0">
                <a:latin typeface="楷体" panose="02010609060101010101" charset="-122"/>
                <a:ea typeface="楷体" panose="02010609060101010101" charset="-122"/>
              </a:rPr>
              <a:t>只需要增加台服务器，做一点儿配置，启动一下</a:t>
            </a:r>
            <a:r>
              <a:rPr lang="en-US" altLang="zh-CN" b="1" dirty="0" err="1">
                <a:latin typeface="楷体" panose="02010609060101010101" charset="-122"/>
                <a:ea typeface="楷体" panose="02010609060101010101" charset="-122"/>
              </a:rPr>
              <a:t>Elasticsearch</a:t>
            </a:r>
            <a:r>
              <a:rPr lang="zh-CN" altLang="zh-CN" b="1" dirty="0">
                <a:latin typeface="楷体" panose="02010609060101010101" charset="-122"/>
                <a:ea typeface="楷体" panose="02010609060101010101" charset="-122"/>
              </a:rPr>
              <a:t>就可以并入集群。</a:t>
            </a:r>
            <a:r>
              <a:rPr lang="en-US" altLang="zh-CN" b="1" dirty="0">
                <a:latin typeface="楷体" panose="02010609060101010101" charset="-122"/>
                <a:ea typeface="楷体" panose="02010609060101010101" charset="-122"/>
              </a:rPr>
              <a:t/>
            </a:r>
            <a:br>
              <a:rPr lang="en-US" altLang="zh-CN" b="1" dirty="0">
                <a:latin typeface="楷体" panose="02010609060101010101" charset="-122"/>
                <a:ea typeface="楷体" panose="02010609060101010101" charset="-122"/>
              </a:rPr>
            </a:br>
            <a:r>
              <a:rPr lang="en-US" altLang="zh-CN" b="1" dirty="0">
                <a:latin typeface="楷体" panose="02010609060101010101" charset="-122"/>
                <a:ea typeface="楷体" panose="02010609060101010101" charset="-122"/>
              </a:rPr>
              <a:t> </a:t>
            </a:r>
            <a:endParaRPr lang="en-US" altLang="zh-CN" b="1" dirty="0" smtClean="0">
              <a:latin typeface="楷体" panose="02010609060101010101" charset="-122"/>
              <a:ea typeface="楷体" panose="02010609060101010101" charset="-122"/>
            </a:endParaRPr>
          </a:p>
          <a:p>
            <a:r>
              <a:rPr lang="zh-CN" altLang="zh-CN" b="1" dirty="0" smtClean="0">
                <a:solidFill>
                  <a:srgbClr val="FF0000"/>
                </a:solidFill>
                <a:latin typeface="楷体" panose="02010609060101010101" charset="-122"/>
                <a:ea typeface="楷体" panose="02010609060101010101" charset="-122"/>
              </a:rPr>
              <a:t>分片</a:t>
            </a:r>
            <a:r>
              <a:rPr lang="zh-CN" altLang="zh-CN" b="1" dirty="0">
                <a:solidFill>
                  <a:srgbClr val="FF0000"/>
                </a:solidFill>
                <a:latin typeface="楷体" panose="02010609060101010101" charset="-122"/>
                <a:ea typeface="楷体" panose="02010609060101010101" charset="-122"/>
              </a:rPr>
              <a:t>机制提供更好的分布性</a:t>
            </a:r>
            <a:r>
              <a:rPr lang="en-US" altLang="zh-CN" b="1" dirty="0">
                <a:latin typeface="楷体" panose="02010609060101010101" charset="-122"/>
                <a:ea typeface="楷体" panose="02010609060101010101" charset="-122"/>
              </a:rPr>
              <a:t>:</a:t>
            </a:r>
            <a:r>
              <a:rPr lang="zh-CN" altLang="zh-CN" b="1" dirty="0">
                <a:latin typeface="楷体" panose="02010609060101010101" charset="-122"/>
                <a:ea typeface="楷体" panose="02010609060101010101" charset="-122"/>
              </a:rPr>
              <a:t>同一个索引分成多个分片</a:t>
            </a:r>
            <a:r>
              <a:rPr lang="en-US" altLang="zh-CN"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sharding</a:t>
            </a:r>
            <a:r>
              <a:rPr lang="en-US" altLang="zh-CN" b="1" dirty="0">
                <a:latin typeface="楷体" panose="02010609060101010101" charset="-122"/>
                <a:ea typeface="楷体" panose="02010609060101010101" charset="-122"/>
              </a:rPr>
              <a:t>), </a:t>
            </a:r>
            <a:r>
              <a:rPr lang="zh-CN" altLang="zh-CN" b="1" dirty="0">
                <a:latin typeface="楷体" panose="02010609060101010101" charset="-122"/>
                <a:ea typeface="楷体" panose="02010609060101010101" charset="-122"/>
              </a:rPr>
              <a:t>这点类似于</a:t>
            </a:r>
            <a:r>
              <a:rPr lang="en-US" altLang="zh-CN" b="1" dirty="0">
                <a:latin typeface="楷体" panose="02010609060101010101" charset="-122"/>
                <a:ea typeface="楷体" panose="02010609060101010101" charset="-122"/>
              </a:rPr>
              <a:t>HDFS</a:t>
            </a:r>
            <a:r>
              <a:rPr lang="zh-CN" altLang="zh-CN" b="1" dirty="0">
                <a:latin typeface="楷体" panose="02010609060101010101" charset="-122"/>
                <a:ea typeface="楷体" panose="02010609060101010101" charset="-122"/>
              </a:rPr>
              <a:t>的块机制</a:t>
            </a:r>
            <a:r>
              <a:rPr lang="en-US" altLang="zh-CN" b="1" dirty="0">
                <a:latin typeface="楷体" panose="02010609060101010101" charset="-122"/>
                <a:ea typeface="楷体" panose="02010609060101010101" charset="-122"/>
              </a:rPr>
              <a:t>;</a:t>
            </a:r>
            <a:r>
              <a:rPr lang="zh-CN" altLang="zh-CN" b="1" dirty="0">
                <a:latin typeface="楷体" panose="02010609060101010101" charset="-122"/>
                <a:ea typeface="楷体" panose="02010609060101010101" charset="-122"/>
              </a:rPr>
              <a:t>分而治之的方式可提升处理效率</a:t>
            </a:r>
            <a:r>
              <a:rPr lang="zh-CN" altLang="zh-CN"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endParaRPr lang="zh-CN" altLang="zh-CN" b="1" dirty="0">
              <a:latin typeface="楷体" panose="02010609060101010101" charset="-122"/>
              <a:ea typeface="楷体" panose="02010609060101010101" charset="-122"/>
            </a:endParaRPr>
          </a:p>
          <a:p>
            <a:r>
              <a:rPr lang="en-US" altLang="zh-CN" b="1" dirty="0">
                <a:solidFill>
                  <a:srgbClr val="FF0000"/>
                </a:solidFill>
                <a:latin typeface="楷体" panose="02010609060101010101" charset="-122"/>
                <a:ea typeface="楷体" panose="02010609060101010101" charset="-122"/>
              </a:rPr>
              <a:t> </a:t>
            </a:r>
            <a:r>
              <a:rPr lang="zh-CN" altLang="zh-CN" b="1" dirty="0" smtClean="0">
                <a:solidFill>
                  <a:srgbClr val="FF0000"/>
                </a:solidFill>
                <a:latin typeface="楷体" panose="02010609060101010101" charset="-122"/>
                <a:ea typeface="楷体" panose="02010609060101010101" charset="-122"/>
              </a:rPr>
              <a:t>高</a:t>
            </a:r>
            <a:r>
              <a:rPr lang="zh-CN" altLang="zh-CN" b="1" dirty="0">
                <a:solidFill>
                  <a:srgbClr val="FF0000"/>
                </a:solidFill>
                <a:latin typeface="楷体" panose="02010609060101010101" charset="-122"/>
                <a:ea typeface="楷体" panose="02010609060101010101" charset="-122"/>
              </a:rPr>
              <a:t>可用</a:t>
            </a:r>
            <a:r>
              <a:rPr lang="en-US" altLang="zh-CN" b="1" dirty="0">
                <a:latin typeface="楷体" panose="02010609060101010101" charset="-122"/>
                <a:ea typeface="楷体" panose="02010609060101010101" charset="-122"/>
              </a:rPr>
              <a:t>:</a:t>
            </a:r>
            <a:r>
              <a:rPr lang="zh-CN" altLang="zh-CN" b="1" dirty="0">
                <a:latin typeface="楷体" panose="02010609060101010101" charset="-122"/>
                <a:ea typeface="楷体" panose="02010609060101010101" charset="-122"/>
              </a:rPr>
              <a:t>提供复制</a:t>
            </a:r>
            <a:r>
              <a:rPr lang="en-US" altLang="zh-CN" b="1" dirty="0">
                <a:latin typeface="楷体" panose="02010609060101010101" charset="-122"/>
                <a:ea typeface="楷体" panose="02010609060101010101" charset="-122"/>
              </a:rPr>
              <a:t>( replica) </a:t>
            </a:r>
            <a:r>
              <a:rPr lang="zh-CN" altLang="zh-CN" b="1" dirty="0">
                <a:latin typeface="楷体" panose="02010609060101010101" charset="-122"/>
                <a:ea typeface="楷体" panose="02010609060101010101" charset="-122"/>
              </a:rPr>
              <a:t>机制，一个分片可以设置多个复制，使得某台服务器在宕机的情况下，集群仍旧可以照常运行，并会把服务器宕机丢失的数据信息复制恢复到其他可用节点上。</a:t>
            </a:r>
            <a:r>
              <a:rPr lang="en-US" altLang="zh-CN" b="1" dirty="0">
                <a:latin typeface="楷体" panose="02010609060101010101" charset="-122"/>
                <a:ea typeface="楷体" panose="02010609060101010101" charset="-122"/>
              </a:rPr>
              <a:t/>
            </a:r>
            <a:br>
              <a:rPr lang="en-US" altLang="zh-CN" b="1" dirty="0">
                <a:latin typeface="楷体" panose="02010609060101010101" charset="-122"/>
                <a:ea typeface="楷体" panose="02010609060101010101" charset="-122"/>
              </a:rPr>
            </a:br>
            <a:endParaRPr lang="zh-CN" altLang="en-US"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5903154"/>
          </a:xfrm>
          <a:prstGeom prst="rect">
            <a:avLst/>
          </a:prstGeom>
          <a:noFill/>
        </p:spPr>
        <p:txBody>
          <a:bodyPr wrap="square" rtlCol="0">
            <a:spAutoFit/>
          </a:bodyPr>
          <a:lstStyle/>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p>
          <a:p>
            <a:pPr>
              <a:lnSpc>
                <a:spcPct val="120000"/>
              </a:lnSpc>
            </a:pPr>
            <a:r>
              <a:rPr lang="en-US" altLang="zh-CN" sz="2800" b="1" dirty="0" err="1"/>
              <a:t>Elasticsearch</a:t>
            </a:r>
            <a:r>
              <a:rPr lang="zh-CN" altLang="zh-CN" sz="2800" b="1" dirty="0"/>
              <a:t>应用场景</a:t>
            </a:r>
          </a:p>
          <a:p>
            <a:pPr>
              <a:lnSpc>
                <a:spcPct val="120000"/>
              </a:lnSpc>
            </a:pPr>
            <a:r>
              <a:rPr lang="zh-CN" altLang="zh-CN" b="1" dirty="0" smtClean="0">
                <a:latin typeface="楷体" panose="02010609060101010101" charset="-122"/>
                <a:ea typeface="楷体" panose="02010609060101010101" charset="-122"/>
              </a:rPr>
              <a:t>大型</a:t>
            </a:r>
            <a:r>
              <a:rPr lang="zh-CN" altLang="zh-CN" b="1" dirty="0">
                <a:latin typeface="楷体" panose="02010609060101010101" charset="-122"/>
                <a:ea typeface="楷体" panose="02010609060101010101" charset="-122"/>
              </a:rPr>
              <a:t>分布式日志分析系统</a:t>
            </a:r>
            <a:r>
              <a:rPr lang="en-US" altLang="zh-CN" b="1" dirty="0">
                <a:latin typeface="楷体" panose="02010609060101010101" charset="-122"/>
                <a:ea typeface="楷体" panose="02010609060101010101" charset="-122"/>
              </a:rPr>
              <a:t>ELK  </a:t>
            </a:r>
            <a:r>
              <a:rPr lang="en-US" altLang="zh-CN" b="1" dirty="0" err="1">
                <a:latin typeface="楷体" panose="02010609060101010101" charset="-122"/>
                <a:ea typeface="楷体" panose="02010609060101010101" charset="-122"/>
              </a:rPr>
              <a:t>elasticsearch</a:t>
            </a:r>
            <a:r>
              <a:rPr lang="zh-CN" altLang="zh-CN" b="1" dirty="0">
                <a:latin typeface="楷体" panose="02010609060101010101" charset="-122"/>
                <a:ea typeface="楷体" panose="02010609060101010101" charset="-122"/>
              </a:rPr>
              <a:t>（存储日志）</a:t>
            </a:r>
            <a:r>
              <a:rPr lang="en-US" altLang="zh-CN"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logstash</a:t>
            </a:r>
            <a:r>
              <a:rPr lang="en-US" altLang="zh-CN" b="1" dirty="0">
                <a:latin typeface="楷体" panose="02010609060101010101" charset="-122"/>
                <a:ea typeface="楷体" panose="02010609060101010101" charset="-122"/>
              </a:rPr>
              <a:t>(</a:t>
            </a:r>
            <a:r>
              <a:rPr lang="zh-CN" altLang="zh-CN" b="1" dirty="0">
                <a:latin typeface="楷体" panose="02010609060101010101" charset="-122"/>
                <a:ea typeface="楷体" panose="02010609060101010101" charset="-122"/>
              </a:rPr>
              <a:t>收集日志</a:t>
            </a:r>
            <a:r>
              <a:rPr lang="en-US" altLang="zh-CN" b="1" dirty="0">
                <a:latin typeface="楷体" panose="02010609060101010101" charset="-122"/>
                <a:ea typeface="楷体" panose="02010609060101010101" charset="-122"/>
              </a:rPr>
              <a:t>)+</a:t>
            </a:r>
            <a:r>
              <a:rPr lang="en-US" altLang="zh-CN" b="1" dirty="0" err="1">
                <a:latin typeface="楷体" panose="02010609060101010101" charset="-122"/>
                <a:ea typeface="楷体" panose="02010609060101010101" charset="-122"/>
              </a:rPr>
              <a:t>kibana</a:t>
            </a:r>
            <a:r>
              <a:rPr lang="en-US" altLang="zh-CN" b="1" dirty="0">
                <a:latin typeface="楷体" panose="02010609060101010101" charset="-122"/>
                <a:ea typeface="楷体" panose="02010609060101010101" charset="-122"/>
              </a:rPr>
              <a:t>(</a:t>
            </a:r>
            <a:r>
              <a:rPr lang="zh-CN" altLang="zh-CN" b="1" dirty="0">
                <a:latin typeface="楷体" panose="02010609060101010101" charset="-122"/>
                <a:ea typeface="楷体" panose="02010609060101010101" charset="-122"/>
              </a:rPr>
              <a:t>展示数据</a:t>
            </a:r>
            <a:r>
              <a:rPr lang="en-US" altLang="zh-CN" b="1" dirty="0">
                <a:latin typeface="楷体" panose="02010609060101010101" charset="-122"/>
                <a:ea typeface="楷体" panose="02010609060101010101" charset="-122"/>
              </a:rPr>
              <a:t>)</a:t>
            </a:r>
            <a:endParaRPr lang="zh-CN" altLang="zh-CN" b="1" dirty="0">
              <a:latin typeface="楷体" panose="02010609060101010101" charset="-122"/>
              <a:ea typeface="楷体" panose="02010609060101010101" charset="-122"/>
            </a:endParaRPr>
          </a:p>
          <a:p>
            <a:r>
              <a:rPr lang="zh-CN" altLang="zh-CN" b="1" dirty="0" smtClean="0">
                <a:latin typeface="楷体" panose="02010609060101010101" charset="-122"/>
                <a:ea typeface="楷体" panose="02010609060101010101" charset="-122"/>
              </a:rPr>
              <a:t>大型</a:t>
            </a:r>
            <a:r>
              <a:rPr lang="zh-CN" altLang="zh-CN" b="1" dirty="0">
                <a:latin typeface="楷体" panose="02010609060101010101" charset="-122"/>
                <a:ea typeface="楷体" panose="02010609060101010101" charset="-122"/>
              </a:rPr>
              <a:t>电商商品搜索系统</a:t>
            </a:r>
            <a:r>
              <a:rPr lang="zh-CN" altLang="zh-CN" b="1" dirty="0" smtClean="0">
                <a:latin typeface="楷体" panose="02010609060101010101" charset="-122"/>
                <a:ea typeface="楷体" panose="02010609060101010101" charset="-122"/>
              </a:rPr>
              <a:t>、</a:t>
            </a:r>
            <a:r>
              <a:rPr lang="zh-CN" altLang="en-US" b="1" dirty="0" smtClean="0">
                <a:latin typeface="楷体" panose="02010609060101010101" charset="-122"/>
                <a:ea typeface="楷体" panose="02010609060101010101" charset="-122"/>
              </a:rPr>
              <a:t>网站站内搜索、</a:t>
            </a:r>
            <a:r>
              <a:rPr lang="zh-CN" altLang="zh-CN" b="1" dirty="0" smtClean="0">
                <a:latin typeface="楷体" panose="02010609060101010101" charset="-122"/>
                <a:ea typeface="楷体" panose="02010609060101010101" charset="-122"/>
              </a:rPr>
              <a:t>网</a:t>
            </a:r>
            <a:r>
              <a:rPr lang="zh-CN" altLang="zh-CN" b="1" dirty="0">
                <a:latin typeface="楷体" panose="02010609060101010101" charset="-122"/>
                <a:ea typeface="楷体" panose="02010609060101010101" charset="-122"/>
              </a:rPr>
              <a:t>盘搜索引擎等</a:t>
            </a:r>
            <a:r>
              <a:rPr lang="zh-CN" altLang="zh-CN" b="1" dirty="0" smtClean="0">
                <a:latin typeface="楷体" panose="02010609060101010101" charset="-122"/>
                <a:ea typeface="楷体" panose="02010609060101010101" charset="-122"/>
              </a:rPr>
              <a:t>。</a:t>
            </a:r>
            <a:endParaRPr lang="en-US" altLang="zh-CN" b="1" dirty="0" smtClean="0">
              <a:latin typeface="楷体" panose="02010609060101010101" charset="-122"/>
              <a:ea typeface="楷体" panose="02010609060101010101" charset="-122"/>
            </a:endParaRPr>
          </a:p>
          <a:p>
            <a:endParaRPr lang="en-US" altLang="zh-CN" b="1" dirty="0" smtClean="0">
              <a:latin typeface="楷体" panose="02010609060101010101" charset="-122"/>
              <a:ea typeface="楷体" panose="02010609060101010101" charset="-122"/>
            </a:endParaRPr>
          </a:p>
          <a:p>
            <a:r>
              <a:rPr lang="en-US" altLang="zh-CN" sz="2000" b="1" dirty="0" err="1" smtClean="0">
                <a:solidFill>
                  <a:srgbClr val="FF0000"/>
                </a:solidFill>
                <a:latin typeface="楷体" panose="02010609060101010101" charset="-122"/>
                <a:ea typeface="楷体" panose="02010609060101010101" charset="-122"/>
              </a:rPr>
              <a:t>Elasticsearch</a:t>
            </a:r>
            <a:r>
              <a:rPr lang="zh-CN" altLang="en-US" sz="2000" b="1" dirty="0" smtClean="0">
                <a:solidFill>
                  <a:srgbClr val="FF0000"/>
                </a:solidFill>
                <a:latin typeface="楷体" panose="02010609060101010101" charset="-122"/>
                <a:ea typeface="楷体" panose="02010609060101010101" charset="-122"/>
              </a:rPr>
              <a:t>使用公司</a:t>
            </a:r>
            <a:endParaRPr lang="en-US" altLang="zh-CN" sz="2000" b="1" dirty="0" smtClean="0">
              <a:solidFill>
                <a:srgbClr val="FF0000"/>
              </a:solidFill>
              <a:latin typeface="楷体" panose="02010609060101010101" charset="-122"/>
              <a:ea typeface="楷体" panose="02010609060101010101" charset="-122"/>
            </a:endParaRPr>
          </a:p>
          <a:p>
            <a:r>
              <a:rPr lang="zh-CN" altLang="en-US" b="1" dirty="0">
                <a:latin typeface="楷体" panose="02010609060101010101" charset="-122"/>
                <a:ea typeface="楷体" panose="02010609060101010101" charset="-122"/>
              </a:rPr>
              <a:t>维基百科</a:t>
            </a:r>
          </a:p>
          <a:p>
            <a:r>
              <a:rPr lang="en-US" altLang="zh-CN" b="1" dirty="0">
                <a:latin typeface="楷体" panose="02010609060101010101" charset="-122"/>
                <a:ea typeface="楷体" panose="02010609060101010101" charset="-122"/>
              </a:rPr>
              <a:t>The Guardian</a:t>
            </a:r>
            <a:r>
              <a:rPr lang="zh-CN" altLang="en-US" b="1" dirty="0">
                <a:latin typeface="楷体" panose="02010609060101010101" charset="-122"/>
                <a:ea typeface="楷体" panose="02010609060101010101" charset="-122"/>
              </a:rPr>
              <a:t>（国外新闻网站）</a:t>
            </a:r>
          </a:p>
          <a:p>
            <a:r>
              <a:rPr lang="en-US" altLang="zh-CN" b="1" dirty="0">
                <a:latin typeface="楷体" panose="02010609060101010101" charset="-122"/>
                <a:ea typeface="楷体" panose="02010609060101010101" charset="-122"/>
              </a:rPr>
              <a:t>Stack Overflow</a:t>
            </a:r>
            <a:r>
              <a:rPr lang="zh-CN" altLang="en-US" b="1" dirty="0">
                <a:latin typeface="楷体" panose="02010609060101010101" charset="-122"/>
                <a:ea typeface="楷体" panose="02010609060101010101" charset="-122"/>
              </a:rPr>
              <a:t>（国外的程序异常讨论论坛）</a:t>
            </a:r>
          </a:p>
          <a:p>
            <a:r>
              <a:rPr lang="en-US" altLang="zh-CN" b="1" dirty="0">
                <a:latin typeface="楷体" panose="02010609060101010101" charset="-122"/>
                <a:ea typeface="楷体" panose="02010609060101010101" charset="-122"/>
              </a:rPr>
              <a:t>GitHub</a:t>
            </a:r>
            <a:r>
              <a:rPr lang="zh-CN" altLang="en-US" b="1" dirty="0">
                <a:latin typeface="楷体" panose="02010609060101010101" charset="-122"/>
                <a:ea typeface="楷体" panose="02010609060101010101" charset="-122"/>
              </a:rPr>
              <a:t>（开源代码管理）</a:t>
            </a:r>
          </a:p>
          <a:p>
            <a:r>
              <a:rPr lang="zh-CN" altLang="en-US" b="1" dirty="0">
                <a:latin typeface="楷体" panose="02010609060101010101" charset="-122"/>
                <a:ea typeface="楷体" panose="02010609060101010101" charset="-122"/>
              </a:rPr>
              <a:t>电商网站</a:t>
            </a:r>
          </a:p>
          <a:p>
            <a:r>
              <a:rPr lang="zh-CN" altLang="en-US" b="1" dirty="0">
                <a:latin typeface="楷体" panose="02010609060101010101" charset="-122"/>
                <a:ea typeface="楷体" panose="02010609060101010101" charset="-122"/>
              </a:rPr>
              <a:t>日志数据分析</a:t>
            </a:r>
          </a:p>
          <a:p>
            <a:r>
              <a:rPr lang="en-US" altLang="zh-CN" b="1" dirty="0" smtClean="0">
                <a:latin typeface="楷体" panose="02010609060101010101" charset="-122"/>
                <a:ea typeface="楷体" panose="02010609060101010101" charset="-122"/>
              </a:rPr>
              <a:t>BI</a:t>
            </a:r>
            <a:r>
              <a:rPr lang="zh-CN" altLang="en-US" b="1" dirty="0">
                <a:latin typeface="楷体" panose="02010609060101010101" charset="-122"/>
                <a:ea typeface="楷体" panose="02010609060101010101" charset="-122"/>
              </a:rPr>
              <a:t>系统</a:t>
            </a:r>
          </a:p>
          <a:p>
            <a:r>
              <a:rPr lang="zh-CN" altLang="en-US" b="1" dirty="0">
                <a:latin typeface="楷体" panose="02010609060101010101" charset="-122"/>
                <a:ea typeface="楷体" panose="02010609060101010101" charset="-122"/>
              </a:rPr>
              <a:t>站内搜索</a:t>
            </a:r>
            <a:endParaRPr lang="zh-CN" altLang="zh-CN" b="1" dirty="0">
              <a:latin typeface="楷体" panose="02010609060101010101" charset="-122"/>
              <a:ea typeface="楷体" panose="02010609060101010101" charset="-122"/>
            </a:endParaRPr>
          </a:p>
          <a:p>
            <a:r>
              <a:rPr lang="en-US" altLang="zh-CN" b="1" dirty="0">
                <a:latin typeface="楷体" panose="02010609060101010101" charset="-122"/>
                <a:ea typeface="楷体" panose="02010609060101010101" charset="-122"/>
              </a:rPr>
              <a:t/>
            </a:r>
            <a:br>
              <a:rPr lang="en-US" altLang="zh-CN" b="1" dirty="0">
                <a:latin typeface="楷体" panose="02010609060101010101" charset="-122"/>
                <a:ea typeface="楷体" panose="02010609060101010101" charset="-122"/>
              </a:rPr>
            </a:br>
            <a:endParaRPr lang="zh-CN" altLang="en-US"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4985980"/>
          </a:xfrm>
          <a:prstGeom prst="rect">
            <a:avLst/>
          </a:prstGeom>
          <a:noFill/>
        </p:spPr>
        <p:txBody>
          <a:bodyPr wrap="square" rtlCol="0">
            <a:spAutoFit/>
          </a:bodyPr>
          <a:lstStyle/>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p>
          <a:p>
            <a:pPr>
              <a:lnSpc>
                <a:spcPct val="120000"/>
              </a:lnSpc>
            </a:pPr>
            <a:r>
              <a:rPr lang="en-US" altLang="zh-CN" sz="2800" b="1" dirty="0" err="1" smtClean="0"/>
              <a:t>Elasticsearch</a:t>
            </a:r>
            <a:r>
              <a:rPr lang="zh-CN" altLang="en-US" sz="2800" b="1" dirty="0" smtClean="0"/>
              <a:t>存储结构</a:t>
            </a:r>
            <a:endParaRPr lang="zh-CN" altLang="zh-CN" sz="2800" b="1" dirty="0"/>
          </a:p>
          <a:p>
            <a:r>
              <a:rPr lang="en-US" altLang="zh-CN" b="1" dirty="0" err="1"/>
              <a:t>Elasticsearch</a:t>
            </a:r>
            <a:r>
              <a:rPr lang="zh-CN" altLang="zh-CN" b="1" dirty="0"/>
              <a:t>是文件存储，</a:t>
            </a:r>
            <a:r>
              <a:rPr lang="en-US" altLang="zh-CN" b="1" dirty="0" err="1"/>
              <a:t>Elasticsearch</a:t>
            </a:r>
            <a:r>
              <a:rPr lang="zh-CN" altLang="zh-CN" b="1" dirty="0"/>
              <a:t>是面向文档型数据库，一条数据在这里就是一个文档，用</a:t>
            </a:r>
            <a:r>
              <a:rPr lang="en-US" altLang="zh-CN" b="1" dirty="0"/>
              <a:t>JSON</a:t>
            </a:r>
            <a:r>
              <a:rPr lang="zh-CN" altLang="zh-CN" b="1" dirty="0"/>
              <a:t>作为文档序列化的格式，比如下面这条用户数据：</a:t>
            </a:r>
          </a:p>
          <a:p>
            <a:r>
              <a:rPr lang="en-US" altLang="zh-CN" b="1" dirty="0"/>
              <a:t>{</a:t>
            </a:r>
            <a:endParaRPr lang="zh-CN" altLang="zh-CN" b="1" dirty="0"/>
          </a:p>
          <a:p>
            <a:r>
              <a:rPr lang="en-US" altLang="zh-CN" b="1" dirty="0"/>
              <a:t>    "name" :     "</a:t>
            </a:r>
            <a:r>
              <a:rPr lang="en-US" altLang="zh-CN" b="1" dirty="0" err="1"/>
              <a:t>yushengjun</a:t>
            </a:r>
            <a:r>
              <a:rPr lang="en-US" altLang="zh-CN" b="1" dirty="0"/>
              <a:t>",</a:t>
            </a:r>
            <a:endParaRPr lang="zh-CN" altLang="zh-CN" b="1" dirty="0"/>
          </a:p>
          <a:p>
            <a:r>
              <a:rPr lang="en-US" altLang="zh-CN" b="1" dirty="0"/>
              <a:t>    "sex" :      0,</a:t>
            </a:r>
            <a:endParaRPr lang="zh-CN" altLang="zh-CN" b="1" dirty="0"/>
          </a:p>
          <a:p>
            <a:r>
              <a:rPr lang="en-US" altLang="zh-CN" b="1" dirty="0"/>
              <a:t>    "age" :      25</a:t>
            </a:r>
            <a:endParaRPr lang="zh-CN" altLang="zh-CN" b="1" dirty="0"/>
          </a:p>
          <a:p>
            <a:r>
              <a:rPr lang="en-US" altLang="zh-CN" b="1" dirty="0" smtClean="0"/>
              <a:t>}</a:t>
            </a:r>
          </a:p>
          <a:p>
            <a:r>
              <a:rPr lang="zh-CN" altLang="zh-CN" b="1" dirty="0">
                <a:solidFill>
                  <a:srgbClr val="FF0000"/>
                </a:solidFill>
              </a:rPr>
              <a:t>关系数据库</a:t>
            </a:r>
            <a:r>
              <a:rPr lang="en-US" altLang="zh-CN" b="1" dirty="0">
                <a:solidFill>
                  <a:srgbClr val="FF0000"/>
                </a:solidFill>
              </a:rPr>
              <a:t>     ⇒ </a:t>
            </a:r>
            <a:r>
              <a:rPr lang="zh-CN" altLang="zh-CN" b="1" dirty="0">
                <a:solidFill>
                  <a:srgbClr val="FF0000"/>
                </a:solidFill>
              </a:rPr>
              <a:t>数据库 </a:t>
            </a:r>
            <a:r>
              <a:rPr lang="zh-CN" altLang="en-US" b="1" dirty="0" smtClean="0">
                <a:solidFill>
                  <a:srgbClr val="FF0000"/>
                </a:solidFill>
              </a:rPr>
              <a:t>（会员数据库）</a:t>
            </a:r>
            <a:r>
              <a:rPr lang="en-US" altLang="zh-CN" b="1" dirty="0" smtClean="0">
                <a:solidFill>
                  <a:srgbClr val="FF0000"/>
                </a:solidFill>
              </a:rPr>
              <a:t>⇒ </a:t>
            </a:r>
            <a:r>
              <a:rPr lang="zh-CN" altLang="zh-CN" b="1" dirty="0" smtClean="0">
                <a:solidFill>
                  <a:srgbClr val="FF0000"/>
                </a:solidFill>
              </a:rPr>
              <a:t>表</a:t>
            </a:r>
            <a:r>
              <a:rPr lang="en-US" altLang="zh-CN" b="1" dirty="0" smtClean="0">
                <a:solidFill>
                  <a:srgbClr val="FF0000"/>
                </a:solidFill>
              </a:rPr>
              <a:t> (</a:t>
            </a:r>
            <a:r>
              <a:rPr lang="zh-CN" altLang="en-US" b="1" dirty="0" smtClean="0">
                <a:solidFill>
                  <a:srgbClr val="FF0000"/>
                </a:solidFill>
              </a:rPr>
              <a:t>用户表</a:t>
            </a:r>
            <a:r>
              <a:rPr lang="en-US" altLang="zh-CN" b="1" dirty="0" smtClean="0">
                <a:solidFill>
                  <a:srgbClr val="FF0000"/>
                </a:solidFill>
              </a:rPr>
              <a:t>)    </a:t>
            </a:r>
            <a:r>
              <a:rPr lang="en-US" altLang="zh-CN" b="1" dirty="0">
                <a:solidFill>
                  <a:srgbClr val="FF0000"/>
                </a:solidFill>
              </a:rPr>
              <a:t>⇒ </a:t>
            </a:r>
            <a:r>
              <a:rPr lang="zh-CN" altLang="zh-CN" b="1" dirty="0">
                <a:solidFill>
                  <a:srgbClr val="FF0000"/>
                </a:solidFill>
              </a:rPr>
              <a:t>行</a:t>
            </a:r>
            <a:r>
              <a:rPr lang="en-US" altLang="zh-CN" b="1" dirty="0">
                <a:solidFill>
                  <a:srgbClr val="FF0000"/>
                </a:solidFill>
              </a:rPr>
              <a:t>    ⇒ </a:t>
            </a:r>
            <a:r>
              <a:rPr lang="zh-CN" altLang="zh-CN" b="1" dirty="0">
                <a:solidFill>
                  <a:srgbClr val="FF0000"/>
                </a:solidFill>
              </a:rPr>
              <a:t>列</a:t>
            </a:r>
            <a:r>
              <a:rPr lang="en-US" altLang="zh-CN" b="1" dirty="0">
                <a:solidFill>
                  <a:srgbClr val="FF0000"/>
                </a:solidFill>
              </a:rPr>
              <a:t>(Columns)</a:t>
            </a:r>
            <a:endParaRPr lang="zh-CN" altLang="zh-CN" b="1" dirty="0">
              <a:solidFill>
                <a:srgbClr val="FF0000"/>
              </a:solidFill>
            </a:endParaRPr>
          </a:p>
          <a:p>
            <a:r>
              <a:rPr lang="en-US" altLang="zh-CN" b="1" dirty="0" err="1">
                <a:solidFill>
                  <a:srgbClr val="FF0000"/>
                </a:solidFill>
              </a:rPr>
              <a:t>Elasticsearch</a:t>
            </a:r>
            <a:r>
              <a:rPr lang="en-US" altLang="zh-CN" b="1" dirty="0">
                <a:solidFill>
                  <a:srgbClr val="FF0000"/>
                </a:solidFill>
              </a:rPr>
              <a:t>    ⇒ </a:t>
            </a:r>
            <a:r>
              <a:rPr lang="zh-CN" altLang="zh-CN" b="1" dirty="0">
                <a:solidFill>
                  <a:srgbClr val="FF0000"/>
                </a:solidFill>
              </a:rPr>
              <a:t>索引</a:t>
            </a:r>
            <a:r>
              <a:rPr lang="en-US" altLang="zh-CN" b="1" dirty="0">
                <a:solidFill>
                  <a:srgbClr val="FF0000"/>
                </a:solidFill>
              </a:rPr>
              <a:t>(Index)   ⇒ </a:t>
            </a:r>
            <a:r>
              <a:rPr lang="zh-CN" altLang="zh-CN" b="1" dirty="0">
                <a:solidFill>
                  <a:srgbClr val="FF0000"/>
                </a:solidFill>
              </a:rPr>
              <a:t>类型</a:t>
            </a:r>
            <a:r>
              <a:rPr lang="en-US" altLang="zh-CN" b="1" dirty="0">
                <a:solidFill>
                  <a:srgbClr val="FF0000"/>
                </a:solidFill>
              </a:rPr>
              <a:t>(type)  ⇒ </a:t>
            </a:r>
            <a:r>
              <a:rPr lang="zh-CN" altLang="zh-CN" b="1" dirty="0">
                <a:solidFill>
                  <a:srgbClr val="FF0000"/>
                </a:solidFill>
              </a:rPr>
              <a:t>文档</a:t>
            </a:r>
            <a:r>
              <a:rPr lang="en-US" altLang="zh-CN" b="1" dirty="0">
                <a:solidFill>
                  <a:srgbClr val="FF0000"/>
                </a:solidFill>
              </a:rPr>
              <a:t>(</a:t>
            </a:r>
            <a:r>
              <a:rPr lang="en-US" altLang="zh-CN" b="1" dirty="0" err="1">
                <a:solidFill>
                  <a:srgbClr val="FF0000"/>
                </a:solidFill>
              </a:rPr>
              <a:t>Docments</a:t>
            </a:r>
            <a:r>
              <a:rPr lang="en-US" altLang="zh-CN" b="1" dirty="0">
                <a:solidFill>
                  <a:srgbClr val="FF0000"/>
                </a:solidFill>
              </a:rPr>
              <a:t>)  ⇒ </a:t>
            </a:r>
            <a:r>
              <a:rPr lang="zh-CN" altLang="zh-CN" b="1" dirty="0">
                <a:solidFill>
                  <a:srgbClr val="FF0000"/>
                </a:solidFill>
              </a:rPr>
              <a:t>字段</a:t>
            </a:r>
            <a:r>
              <a:rPr lang="en-US" altLang="zh-CN" b="1" dirty="0">
                <a:solidFill>
                  <a:srgbClr val="FF0000"/>
                </a:solidFill>
              </a:rPr>
              <a:t>(Fields)  </a:t>
            </a:r>
            <a:endParaRPr lang="zh-CN" altLang="zh-CN" b="1" dirty="0">
              <a:solidFill>
                <a:srgbClr val="FF0000"/>
              </a:solidFill>
            </a:endParaRPr>
          </a:p>
          <a:p>
            <a:r>
              <a:rPr lang="en-US" altLang="zh-CN" b="1" dirty="0">
                <a:latin typeface="楷体" panose="02010609060101010101" charset="-122"/>
                <a:ea typeface="楷体" panose="02010609060101010101" charset="-122"/>
              </a:rPr>
              <a:t/>
            </a:r>
            <a:br>
              <a:rPr lang="en-US" altLang="zh-CN" b="1" dirty="0">
                <a:latin typeface="楷体" panose="02010609060101010101" charset="-122"/>
                <a:ea typeface="楷体" panose="02010609060101010101" charset="-122"/>
              </a:rPr>
            </a:br>
            <a:endParaRPr lang="zh-CN" altLang="en-US"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模板1112"/>
          <p:cNvPicPr>
            <a:picLocks noChangeAspect="1"/>
          </p:cNvPicPr>
          <p:nvPr/>
        </p:nvPicPr>
        <p:blipFill>
          <a:blip r:embed="rId3"/>
          <a:stretch>
            <a:fillRect/>
          </a:stretch>
        </p:blipFill>
        <p:spPr>
          <a:xfrm>
            <a:off x="0" y="2540"/>
            <a:ext cx="12199620" cy="6862445"/>
          </a:xfrm>
          <a:prstGeom prst="rect">
            <a:avLst/>
          </a:prstGeom>
        </p:spPr>
      </p:pic>
      <p:sp>
        <p:nvSpPr>
          <p:cNvPr id="20" name="文本框 19"/>
          <p:cNvSpPr txBox="1"/>
          <p:nvPr/>
        </p:nvSpPr>
        <p:spPr>
          <a:xfrm>
            <a:off x="1329690" y="1304925"/>
            <a:ext cx="8982075" cy="755650"/>
          </a:xfrm>
          <a:prstGeom prst="rect">
            <a:avLst/>
          </a:prstGeom>
          <a:noFill/>
        </p:spPr>
        <p:txBody>
          <a:bodyPr wrap="square" rtlCol="0">
            <a:spAutoFit/>
          </a:bodyPr>
          <a:lstStyle/>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a:solidFill>
                <a:schemeClr val="tx1"/>
              </a:solidFill>
              <a:latin typeface="楷体" panose="02010609060101010101" charset="-122"/>
              <a:ea typeface="楷体" panose="02010609060101010101" charset="-122"/>
              <a:cs typeface="楷体" panose="02010609060101010101" charset="-122"/>
            </a:endParaRPr>
          </a:p>
        </p:txBody>
      </p:sp>
      <p:sp>
        <p:nvSpPr>
          <p:cNvPr id="3" name="文本框 2"/>
          <p:cNvSpPr txBox="1"/>
          <p:nvPr/>
        </p:nvSpPr>
        <p:spPr>
          <a:xfrm>
            <a:off x="420370" y="802640"/>
            <a:ext cx="11238865" cy="4154984"/>
          </a:xfrm>
          <a:prstGeom prst="rect">
            <a:avLst/>
          </a:prstGeom>
          <a:noFill/>
        </p:spPr>
        <p:txBody>
          <a:bodyPr wrap="square" rtlCol="0">
            <a:spAutoFit/>
          </a:bodyPr>
          <a:lstStyle/>
          <a:p>
            <a:pPr>
              <a:lnSpc>
                <a:spcPct val="120000"/>
              </a:lnSpc>
            </a:pP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微服务安全框架 </a:t>
            </a:r>
            <a:r>
              <a:rPr lang="en-US" altLang="zh-CN" b="1" dirty="0">
                <a:solidFill>
                  <a:schemeClr val="bg1"/>
                </a:solidFill>
                <a:latin typeface="楷体" panose="02010609060101010101" charset="-122"/>
                <a:ea typeface="楷体" panose="02010609060101010101" charset="-122"/>
                <a:cs typeface="楷体" panose="02010609060101010101" charset="-122"/>
                <a:sym typeface="+mn-ea"/>
              </a:rPr>
              <a:t>SpringBootS</a:t>
            </a:r>
            <a:r>
              <a:rPr lang="zh-CN" altLang="en-US" b="1" dirty="0">
                <a:solidFill>
                  <a:schemeClr val="bg1"/>
                </a:solidFill>
                <a:latin typeface="楷体" panose="02010609060101010101" charset="-122"/>
                <a:ea typeface="楷体" panose="02010609060101010101" charset="-122"/>
                <a:cs typeface="楷体" panose="02010609060101010101" charset="-122"/>
                <a:sym typeface="+mn-ea"/>
              </a:rPr>
              <a:t>ecurity</a:t>
            </a:r>
          </a:p>
          <a:p>
            <a:pPr>
              <a:lnSpc>
                <a:spcPct val="120000"/>
              </a:lnSpc>
            </a:pPr>
            <a:r>
              <a:rPr lang="en-US" altLang="zh-CN" sz="2800" b="1" dirty="0" err="1" smtClean="0"/>
              <a:t>Kibana</a:t>
            </a:r>
            <a:r>
              <a:rPr lang="zh-CN" altLang="en-US" sz="2800" b="1" dirty="0" smtClean="0"/>
              <a:t>可视化界面</a:t>
            </a:r>
            <a:endParaRPr lang="en-US" altLang="zh-CN" sz="2800" b="1" dirty="0" smtClean="0"/>
          </a:p>
          <a:p>
            <a:endParaRPr lang="en-US" altLang="zh-CN" b="1" dirty="0" smtClean="0"/>
          </a:p>
          <a:p>
            <a:r>
              <a:rPr lang="en-US" altLang="zh-CN" b="1" dirty="0"/>
              <a:t> </a:t>
            </a:r>
            <a:r>
              <a:rPr lang="en-US" altLang="zh-CN" b="1" dirty="0" err="1" smtClean="0"/>
              <a:t>Kibana</a:t>
            </a:r>
            <a:r>
              <a:rPr lang="zh-CN" altLang="zh-CN" b="1" dirty="0"/>
              <a:t>是一个开源的</a:t>
            </a:r>
            <a:r>
              <a:rPr lang="zh-CN" altLang="zh-CN" b="1" dirty="0">
                <a:solidFill>
                  <a:srgbClr val="FF0000"/>
                </a:solidFill>
              </a:rPr>
              <a:t>分析和可视化平台</a:t>
            </a:r>
            <a:r>
              <a:rPr lang="zh-CN" altLang="zh-CN" b="1" dirty="0"/>
              <a:t>，设计用于和</a:t>
            </a:r>
            <a:r>
              <a:rPr lang="en-US" altLang="zh-CN" b="1" dirty="0" err="1"/>
              <a:t>Elasticsearch</a:t>
            </a:r>
            <a:r>
              <a:rPr lang="zh-CN" altLang="zh-CN" b="1" dirty="0"/>
              <a:t>一起工作。</a:t>
            </a:r>
          </a:p>
          <a:p>
            <a:r>
              <a:rPr lang="zh-CN" altLang="zh-CN" b="1" dirty="0"/>
              <a:t>你用</a:t>
            </a:r>
            <a:r>
              <a:rPr lang="en-US" altLang="zh-CN" b="1" dirty="0" err="1"/>
              <a:t>Kibana</a:t>
            </a:r>
            <a:r>
              <a:rPr lang="zh-CN" altLang="zh-CN" b="1" dirty="0"/>
              <a:t>来搜索，查看，并和存储在</a:t>
            </a:r>
            <a:r>
              <a:rPr lang="en-US" altLang="zh-CN" b="1" dirty="0" err="1"/>
              <a:t>Elasticsearch</a:t>
            </a:r>
            <a:r>
              <a:rPr lang="zh-CN" altLang="zh-CN" b="1" dirty="0"/>
              <a:t>索引中的数据进行交互。</a:t>
            </a:r>
          </a:p>
          <a:p>
            <a:r>
              <a:rPr lang="zh-CN" altLang="zh-CN" b="1" dirty="0"/>
              <a:t>你可以轻松地执行高级数据分析，并且以各种图标、表格和地图的形式可视化数据。</a:t>
            </a:r>
          </a:p>
          <a:p>
            <a:r>
              <a:rPr lang="en-US" altLang="zh-CN" b="1" dirty="0" err="1"/>
              <a:t>Kibana</a:t>
            </a:r>
            <a:r>
              <a:rPr lang="zh-CN" altLang="zh-CN" b="1" dirty="0"/>
              <a:t>使得理解大量数据变得很容易。它简单的、基于浏览器的界面使你能够快速创建和共享动态仪表板，实时显示</a:t>
            </a:r>
            <a:r>
              <a:rPr lang="en-US" altLang="zh-CN" b="1" dirty="0" err="1"/>
              <a:t>Elasticsearch</a:t>
            </a:r>
            <a:r>
              <a:rPr lang="zh-CN" altLang="zh-CN" b="1" dirty="0"/>
              <a:t>查询的变化。</a:t>
            </a:r>
          </a:p>
          <a:p>
            <a:r>
              <a:rPr lang="en-US" altLang="zh-CN" b="1" dirty="0">
                <a:latin typeface="楷体" panose="02010609060101010101" charset="-122"/>
                <a:ea typeface="楷体" panose="02010609060101010101" charset="-122"/>
              </a:rPr>
              <a:t/>
            </a:r>
            <a:br>
              <a:rPr lang="en-US" altLang="zh-CN" b="1" dirty="0">
                <a:latin typeface="楷体" panose="02010609060101010101" charset="-122"/>
                <a:ea typeface="楷体" panose="02010609060101010101" charset="-122"/>
              </a:rPr>
            </a:br>
            <a:endParaRPr lang="zh-CN" altLang="en-US" b="1" dirty="0" smtClean="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a:p>
            <a:pPr>
              <a:lnSpc>
                <a:spcPct val="120000"/>
              </a:lnSpc>
            </a:pPr>
            <a:endParaRPr lang="zh-CN" altLang="en-US" b="1" dirty="0">
              <a:solidFill>
                <a:schemeClr val="tx1"/>
              </a:solidFill>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lnSpc>
            <a:spcPct val="140000"/>
          </a:lnSpc>
          <a:defRPr lang="zh-CN" altLang="en-US" sz="2000" b="1" dirty="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TotalTime>
  <Words>1789</Words>
  <Application>Microsoft Office PowerPoint</Application>
  <PresentationFormat>宽屏</PresentationFormat>
  <Paragraphs>183</Paragraphs>
  <Slides>19</Slides>
  <Notes>19</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19</vt:i4>
      </vt:variant>
    </vt:vector>
  </HeadingPairs>
  <TitlesOfParts>
    <vt:vector size="29" baseType="lpstr">
      <vt:lpstr>汉仪小隶书简</vt:lpstr>
      <vt:lpstr>黑体</vt:lpstr>
      <vt:lpstr>华文楷体</vt:lpstr>
      <vt:lpstr>楷体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春田花花杂货铺</dc:creator>
  <cp:keywords>www.51pptmoban.com</cp:keywords>
  <cp:lastModifiedBy>Administrator</cp:lastModifiedBy>
  <cp:revision>1110</cp:revision>
  <dcterms:created xsi:type="dcterms:W3CDTF">2017-04-26T08:43:00Z</dcterms:created>
  <dcterms:modified xsi:type="dcterms:W3CDTF">2018-11-27T11:52:39Z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2052-10.1.0.7668</vt:lpwstr>
  </property>
</Properties>
</file>

<file path=docProps/thumbnail.jpeg>
</file>